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60" r:id="rId4"/>
    <p:sldId id="259" r:id="rId5"/>
    <p:sldId id="261" r:id="rId6"/>
    <p:sldId id="262" r:id="rId7"/>
    <p:sldId id="263" r:id="rId8"/>
    <p:sldId id="264" r:id="rId9"/>
    <p:sldId id="265" r:id="rId10"/>
    <p:sldId id="266" r:id="rId11"/>
    <p:sldId id="267" r:id="rId12"/>
    <p:sldId id="268" r:id="rId13"/>
    <p:sldId id="270" r:id="rId14"/>
    <p:sldId id="273" r:id="rId15"/>
    <p:sldId id="272"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00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8D0C6-16AD-4D75-98D0-797FC9B164B0}" type="datetimeFigureOut">
              <a:rPr lang="en-GB" smtClean="0"/>
              <a:t>23/09/2024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4ED37F-28C2-45DB-90BF-437B2231EE21}" type="slidenum">
              <a:rPr lang="en-GB" smtClean="0"/>
              <a:t>‹#›</a:t>
            </a:fld>
            <a:endParaRPr lang="en-GB"/>
          </a:p>
        </p:txBody>
      </p:sp>
    </p:spTree>
    <p:extLst>
      <p:ext uri="{BB962C8B-B14F-4D97-AF65-F5344CB8AC3E}">
        <p14:creationId xmlns:p14="http://schemas.microsoft.com/office/powerpoint/2010/main" val="16015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54ED37F-28C2-45DB-90BF-437B2231EE21}" type="slidenum">
              <a:rPr lang="en-GB" smtClean="0"/>
              <a:t>1</a:t>
            </a:fld>
            <a:endParaRPr lang="en-GB"/>
          </a:p>
        </p:txBody>
      </p:sp>
    </p:spTree>
    <p:extLst>
      <p:ext uri="{BB962C8B-B14F-4D97-AF65-F5344CB8AC3E}">
        <p14:creationId xmlns:p14="http://schemas.microsoft.com/office/powerpoint/2010/main" val="44081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4ED37F-28C2-45DB-90BF-437B2231EE21}" type="slidenum">
              <a:rPr lang="en-GB" smtClean="0"/>
              <a:t>12</a:t>
            </a:fld>
            <a:endParaRPr lang="en-GB"/>
          </a:p>
        </p:txBody>
      </p:sp>
    </p:spTree>
    <p:extLst>
      <p:ext uri="{BB962C8B-B14F-4D97-AF65-F5344CB8AC3E}">
        <p14:creationId xmlns:p14="http://schemas.microsoft.com/office/powerpoint/2010/main" val="30158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597352"/>
            <a:ext cx="9144000" cy="2606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130425"/>
            <a:ext cx="7772400" cy="1470025"/>
          </a:xfrm>
        </p:spPr>
        <p:txBody>
          <a:bodyPr>
            <a:normAutofit/>
          </a:bodyPr>
          <a:lstStyle>
            <a:lvl1pPr>
              <a:defRPr sz="4000" b="1"/>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bg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descr="Logo, company name&#10;&#10;Description automatically generated">
            <a:extLst>
              <a:ext uri="{FF2B5EF4-FFF2-40B4-BE49-F238E27FC236}">
                <a16:creationId xmlns:a16="http://schemas.microsoft.com/office/drawing/2014/main" id="{43ACF3AB-3CF6-484D-B12D-23CAA8F58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661"/>
            <a:ext cx="2492120" cy="1080120"/>
          </a:xfrm>
          <a:prstGeom prst="rect">
            <a:avLst/>
          </a:prstGeom>
        </p:spPr>
      </p:pic>
    </p:spTree>
    <p:extLst>
      <p:ext uri="{BB962C8B-B14F-4D97-AF65-F5344CB8AC3E}">
        <p14:creationId xmlns:p14="http://schemas.microsoft.com/office/powerpoint/2010/main" val="50771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0F6C05-59C5-4348-8961-98EDD524F7E8}" type="datetime1">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89204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704CCB-ACD3-4574-AAE0-0424EA1EB39D}" type="datetime1">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197483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143000"/>
          </a:xfrm>
        </p:spPr>
        <p:txBody>
          <a:bodyPr>
            <a:normAutofit/>
          </a:bodyPr>
          <a:lstStyle>
            <a:lvl1pPr>
              <a:defRPr sz="3600" b="1"/>
            </a:lvl1pPr>
          </a:lstStyle>
          <a:p>
            <a:r>
              <a:rPr lang="en-US" dirty="0"/>
              <a:t>Click to edit Master title style</a:t>
            </a:r>
            <a:endParaRPr lang="en-GB" dirty="0"/>
          </a:p>
        </p:txBody>
      </p:sp>
      <p:sp>
        <p:nvSpPr>
          <p:cNvPr id="3" name="Content Placeholder 2"/>
          <p:cNvSpPr>
            <a:spLocks noGrp="1"/>
          </p:cNvSpPr>
          <p:nvPr>
            <p:ph idx="1"/>
          </p:nvPr>
        </p:nvSpPr>
        <p:spPr>
          <a:xfrm>
            <a:off x="457200" y="1844824"/>
            <a:ext cx="8229600" cy="4281339"/>
          </a:xfrm>
        </p:spPr>
        <p:txBody>
          <a:bodyPr/>
          <a:lstStyle>
            <a:lvl1pPr>
              <a:defRPr sz="3000">
                <a:solidFill>
                  <a:srgbClr val="1C1C1C"/>
                </a:solidFill>
              </a:defRPr>
            </a:lvl1pPr>
            <a:lvl2pPr>
              <a:defRPr>
                <a:solidFill>
                  <a:srgbClr val="1C1C1C"/>
                </a:solidFill>
              </a:defRPr>
            </a:lvl2pPr>
            <a:lvl3pPr>
              <a:defRPr>
                <a:solidFill>
                  <a:srgbClr val="1C1C1C"/>
                </a:solidFill>
              </a:defRPr>
            </a:lvl3pPr>
            <a:lvl4pPr>
              <a:defRPr>
                <a:solidFill>
                  <a:srgbClr val="1C1C1C"/>
                </a:solidFill>
              </a:defRPr>
            </a:lvl4pPr>
            <a:lvl5pPr>
              <a:defRPr>
                <a:solidFill>
                  <a:srgbClr val="1C1C1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p:cNvSpPr/>
          <p:nvPr userDrawn="1"/>
        </p:nvSpPr>
        <p:spPr>
          <a:xfrm>
            <a:off x="0" y="6597352"/>
            <a:ext cx="9144000" cy="2606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 company name&#10;&#10;Description automatically generated">
            <a:extLst>
              <a:ext uri="{FF2B5EF4-FFF2-40B4-BE49-F238E27FC236}">
                <a16:creationId xmlns:a16="http://schemas.microsoft.com/office/drawing/2014/main" id="{2C455BD6-65F8-41EE-A2E5-43E182D8D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44" y="85107"/>
            <a:ext cx="1716578" cy="743989"/>
          </a:xfrm>
          <a:prstGeom prst="rect">
            <a:avLst/>
          </a:prstGeom>
        </p:spPr>
      </p:pic>
    </p:spTree>
    <p:extLst>
      <p:ext uri="{BB962C8B-B14F-4D97-AF65-F5344CB8AC3E}">
        <p14:creationId xmlns:p14="http://schemas.microsoft.com/office/powerpoint/2010/main" val="149983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3363B-CB43-4EB3-BDCA-A87904FC280D}" type="datetime1">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31454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81C14C-56FB-49BD-949A-84B83EE6BDB5}" type="datetime1">
              <a:rPr lang="en-GB" smtClean="0"/>
              <a:t>23/09/2024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395637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DDD5D0-F230-4175-AC57-427E1D82C6D6}" type="datetime1">
              <a:rPr lang="en-GB" smtClean="0"/>
              <a:t>23/09/2024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374269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AFDAFA-36F7-4F32-B369-CBB8BFDD7AB5}" type="datetime1">
              <a:rPr lang="en-GB" smtClean="0"/>
              <a:t>23/09/2024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2493651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0E01C-FEB3-4C1A-B410-0864880EADD5}" type="datetime1">
              <a:rPr lang="en-GB" smtClean="0"/>
              <a:t>23/09/2024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73264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0DA5FE-49FF-44DA-9395-61557FA0B699}" type="datetime1">
              <a:rPr lang="en-GB" smtClean="0"/>
              <a:t>23/09/2024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126305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F93ED4-45A5-4BC2-98F9-0360E9373649}" type="datetime1">
              <a:rPr lang="en-GB" smtClean="0"/>
              <a:t>23/09/2024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C0AA2A-CD3F-4825-B3A0-8E4CB71BB2B7}" type="slidenum">
              <a:rPr lang="en-GB" smtClean="0"/>
              <a:t>‹#›</a:t>
            </a:fld>
            <a:endParaRPr lang="en-GB"/>
          </a:p>
        </p:txBody>
      </p:sp>
    </p:spTree>
    <p:extLst>
      <p:ext uri="{BB962C8B-B14F-4D97-AF65-F5344CB8AC3E}">
        <p14:creationId xmlns:p14="http://schemas.microsoft.com/office/powerpoint/2010/main" val="337441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8A883-51A8-4130-A6EE-865D2A5DB669}" type="datetime1">
              <a:rPr lang="en-GB" smtClean="0"/>
              <a:t>23/09/2024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0AA2A-CD3F-4825-B3A0-8E4CB71BB2B7}" type="slidenum">
              <a:rPr lang="en-GB" smtClean="0"/>
              <a:t>‹#›</a:t>
            </a:fld>
            <a:endParaRPr lang="en-GB"/>
          </a:p>
        </p:txBody>
      </p:sp>
    </p:spTree>
    <p:extLst>
      <p:ext uri="{BB962C8B-B14F-4D97-AF65-F5344CB8AC3E}">
        <p14:creationId xmlns:p14="http://schemas.microsoft.com/office/powerpoint/2010/main" val="200828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1" y="1094338"/>
            <a:ext cx="7772400" cy="1470025"/>
          </a:xfrm>
        </p:spPr>
        <p:txBody>
          <a:bodyPr/>
          <a:lstStyle/>
          <a:p>
            <a:r>
              <a:rPr lang="en-GB" dirty="0"/>
              <a:t>Future-Proofing </a:t>
            </a:r>
            <a:br>
              <a:rPr lang="en-GB" dirty="0"/>
            </a:br>
            <a:r>
              <a:rPr lang="en-GB" dirty="0"/>
              <a:t>Your Holiday Park Business</a:t>
            </a:r>
          </a:p>
        </p:txBody>
      </p:sp>
      <p:sp>
        <p:nvSpPr>
          <p:cNvPr id="3" name="Subtitle 2"/>
          <p:cNvSpPr>
            <a:spLocks noGrp="1"/>
          </p:cNvSpPr>
          <p:nvPr>
            <p:ph type="subTitle" idx="1"/>
          </p:nvPr>
        </p:nvSpPr>
        <p:spPr>
          <a:xfrm>
            <a:off x="1371600" y="2619342"/>
            <a:ext cx="6400800" cy="660276"/>
          </a:xfrm>
        </p:spPr>
        <p:txBody>
          <a:bodyPr/>
          <a:lstStyle/>
          <a:p>
            <a:r>
              <a:rPr lang="en-GB" dirty="0"/>
              <a:t>Proactive Estate Planning</a:t>
            </a:r>
          </a:p>
          <a:p>
            <a:endParaRPr lang="en-GB" dirty="0"/>
          </a:p>
        </p:txBody>
      </p:sp>
      <p:pic>
        <p:nvPicPr>
          <p:cNvPr id="4" name="Picture 3">
            <a:extLst>
              <a:ext uri="{FF2B5EF4-FFF2-40B4-BE49-F238E27FC236}">
                <a16:creationId xmlns:a16="http://schemas.microsoft.com/office/drawing/2014/main" id="{CD2CF92B-5CC5-2B0D-4B4E-E2A225B38CE4}"/>
              </a:ext>
            </a:extLst>
          </p:cNvPr>
          <p:cNvPicPr>
            <a:picLocks noChangeAspect="1"/>
          </p:cNvPicPr>
          <p:nvPr/>
        </p:nvPicPr>
        <p:blipFill>
          <a:blip r:embed="rId3"/>
          <a:stretch>
            <a:fillRect/>
          </a:stretch>
        </p:blipFill>
        <p:spPr>
          <a:xfrm>
            <a:off x="3669781" y="3354968"/>
            <a:ext cx="1511939" cy="1969179"/>
          </a:xfrm>
          <a:prstGeom prst="rect">
            <a:avLst/>
          </a:prstGeom>
        </p:spPr>
      </p:pic>
      <p:sp>
        <p:nvSpPr>
          <p:cNvPr id="5" name="TextBox 4">
            <a:extLst>
              <a:ext uri="{FF2B5EF4-FFF2-40B4-BE49-F238E27FC236}">
                <a16:creationId xmlns:a16="http://schemas.microsoft.com/office/drawing/2014/main" id="{33321BB3-3938-3B1C-1FA8-F6B9014CEB9A}"/>
              </a:ext>
            </a:extLst>
          </p:cNvPr>
          <p:cNvSpPr txBox="1"/>
          <p:nvPr/>
        </p:nvSpPr>
        <p:spPr>
          <a:xfrm>
            <a:off x="897226" y="5589240"/>
            <a:ext cx="7416824" cy="800219"/>
          </a:xfrm>
          <a:prstGeom prst="rect">
            <a:avLst/>
          </a:prstGeom>
          <a:noFill/>
        </p:spPr>
        <p:txBody>
          <a:bodyPr wrap="square" rtlCol="0">
            <a:spAutoFit/>
          </a:bodyPr>
          <a:lstStyle/>
          <a:p>
            <a:pPr algn="ctr"/>
            <a:r>
              <a:rPr lang="en-GB" sz="2800" b="1" dirty="0">
                <a:solidFill>
                  <a:srgbClr val="1C1C1C"/>
                </a:solidFill>
              </a:rPr>
              <a:t>Heather Lally LLB (Hons) TEP – Partner </a:t>
            </a:r>
          </a:p>
          <a:p>
            <a:endParaRPr lang="en-GB" dirty="0"/>
          </a:p>
        </p:txBody>
      </p:sp>
    </p:spTree>
    <p:extLst>
      <p:ext uri="{BB962C8B-B14F-4D97-AF65-F5344CB8AC3E}">
        <p14:creationId xmlns:p14="http://schemas.microsoft.com/office/powerpoint/2010/main" val="671771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5EDE-F9DA-AF2B-90F1-71C6DBA7C6BC}"/>
              </a:ext>
            </a:extLst>
          </p:cNvPr>
          <p:cNvSpPr>
            <a:spLocks noGrp="1"/>
          </p:cNvSpPr>
          <p:nvPr>
            <p:ph type="title"/>
          </p:nvPr>
        </p:nvSpPr>
        <p:spPr/>
        <p:txBody>
          <a:bodyPr/>
          <a:lstStyle/>
          <a:p>
            <a:r>
              <a:rPr lang="en-GB" dirty="0"/>
              <a:t>Estate Planning Options</a:t>
            </a:r>
          </a:p>
        </p:txBody>
      </p:sp>
      <p:sp>
        <p:nvSpPr>
          <p:cNvPr id="3" name="Content Placeholder 2">
            <a:extLst>
              <a:ext uri="{FF2B5EF4-FFF2-40B4-BE49-F238E27FC236}">
                <a16:creationId xmlns:a16="http://schemas.microsoft.com/office/drawing/2014/main" id="{588EF641-F273-231F-4E6A-8A567ABD86D2}"/>
              </a:ext>
            </a:extLst>
          </p:cNvPr>
          <p:cNvSpPr>
            <a:spLocks noGrp="1"/>
          </p:cNvSpPr>
          <p:nvPr>
            <p:ph idx="1"/>
          </p:nvPr>
        </p:nvSpPr>
        <p:spPr>
          <a:xfrm>
            <a:off x="438162" y="1628800"/>
            <a:ext cx="7950261" cy="4320480"/>
          </a:xfrm>
        </p:spPr>
        <p:txBody>
          <a:bodyPr>
            <a:normAutofit lnSpcReduction="10000"/>
          </a:bodyPr>
          <a:lstStyle/>
          <a:p>
            <a:pPr marL="0" indent="0">
              <a:buNone/>
            </a:pPr>
            <a:r>
              <a:rPr lang="en-GB" sz="2400" b="1" dirty="0">
                <a:solidFill>
                  <a:srgbClr val="1C1C1C"/>
                </a:solidFill>
              </a:rPr>
              <a:t>Cash, savings and Investments  -  £600,000                 </a:t>
            </a:r>
          </a:p>
          <a:p>
            <a:pPr marL="0" indent="0">
              <a:buNone/>
            </a:pPr>
            <a:r>
              <a:rPr lang="en-GB" sz="1600" dirty="0"/>
              <a:t> </a:t>
            </a:r>
            <a:r>
              <a:rPr lang="en-GB" sz="1800" dirty="0">
                <a:solidFill>
                  <a:schemeClr val="tx2"/>
                </a:solidFill>
              </a:rPr>
              <a:t>Is there sufficient income from business assets?</a:t>
            </a:r>
          </a:p>
          <a:p>
            <a:r>
              <a:rPr lang="en-GB" sz="1800" b="1" dirty="0">
                <a:solidFill>
                  <a:schemeClr val="tx1"/>
                </a:solidFill>
              </a:rPr>
              <a:t>Business Relief Portfolios – AIM  </a:t>
            </a:r>
            <a:r>
              <a:rPr lang="en-GB" sz="1800" dirty="0"/>
              <a:t>- 100%</a:t>
            </a:r>
          </a:p>
          <a:p>
            <a:r>
              <a:rPr lang="en-GB" sz="1800" b="1" dirty="0">
                <a:solidFill>
                  <a:schemeClr val="tx1"/>
                </a:solidFill>
              </a:rPr>
              <a:t>Gifts</a:t>
            </a:r>
          </a:p>
          <a:p>
            <a:pPr marL="0" indent="0">
              <a:buNone/>
            </a:pPr>
            <a:r>
              <a:rPr lang="en-GB" sz="1800" dirty="0"/>
              <a:t>       - Charity </a:t>
            </a:r>
          </a:p>
          <a:p>
            <a:pPr marL="0" indent="0">
              <a:buNone/>
            </a:pPr>
            <a:r>
              <a:rPr lang="en-GB" sz="1800" dirty="0"/>
              <a:t>       - Personal Allowance £3,000 per year / carry forward one year if unused</a:t>
            </a:r>
          </a:p>
          <a:p>
            <a:pPr marL="0" indent="0">
              <a:buNone/>
            </a:pPr>
            <a:r>
              <a:rPr lang="en-GB" sz="1800" dirty="0"/>
              <a:t>       - Wedding Gifts (£5,000 child / £2,500 grandchild &amp; great grandchild / </a:t>
            </a:r>
          </a:p>
          <a:p>
            <a:pPr marL="0" indent="0">
              <a:buNone/>
            </a:pPr>
            <a:r>
              <a:rPr lang="en-GB" sz="1800" dirty="0"/>
              <a:t>          £1000 other person)</a:t>
            </a:r>
          </a:p>
          <a:p>
            <a:pPr marL="0" indent="0">
              <a:buNone/>
            </a:pPr>
            <a:r>
              <a:rPr lang="en-GB" sz="1800" dirty="0"/>
              <a:t>       - Small gifts £250 different beneficiaries</a:t>
            </a:r>
          </a:p>
          <a:p>
            <a:pPr marL="0" indent="0">
              <a:buNone/>
            </a:pPr>
            <a:r>
              <a:rPr lang="en-GB" sz="1800" dirty="0"/>
              <a:t>       - Normal expenditure out of income - </a:t>
            </a:r>
            <a:r>
              <a:rPr lang="en-GB" sz="1800" dirty="0">
                <a:solidFill>
                  <a:schemeClr val="tx2"/>
                </a:solidFill>
              </a:rPr>
              <a:t>regular pattern and records</a:t>
            </a:r>
          </a:p>
          <a:p>
            <a:pPr marL="0" indent="0">
              <a:buNone/>
            </a:pPr>
            <a:r>
              <a:rPr lang="en-GB" sz="1800" dirty="0"/>
              <a:t>       - Gifting Schedules - </a:t>
            </a:r>
            <a:r>
              <a:rPr lang="en-GB" sz="1400" dirty="0">
                <a:solidFill>
                  <a:schemeClr val="tx2"/>
                </a:solidFill>
              </a:rPr>
              <a:t>7 years  – Individual = Potentially Exempt Transfers (PET) – Taper Relief</a:t>
            </a:r>
          </a:p>
          <a:p>
            <a:r>
              <a:rPr lang="en-GB" sz="1800" b="1" dirty="0">
                <a:solidFill>
                  <a:schemeClr val="tx1"/>
                </a:solidFill>
              </a:rPr>
              <a:t>Trusts </a:t>
            </a:r>
            <a:r>
              <a:rPr lang="en-GB" sz="1800" b="1" dirty="0"/>
              <a:t>– </a:t>
            </a:r>
            <a:r>
              <a:rPr lang="en-GB" sz="1800" dirty="0"/>
              <a:t>lifetime discretionary trusts / discounted gift trusts – </a:t>
            </a:r>
            <a:r>
              <a:rPr lang="en-GB" sz="1400" dirty="0">
                <a:solidFill>
                  <a:schemeClr val="bg2"/>
                </a:solidFill>
              </a:rPr>
              <a:t>chargeable transfer</a:t>
            </a:r>
          </a:p>
          <a:p>
            <a:r>
              <a:rPr lang="en-GB" sz="1800" b="1" dirty="0">
                <a:solidFill>
                  <a:schemeClr val="tx1"/>
                </a:solidFill>
              </a:rPr>
              <a:t>Family Investment Company</a:t>
            </a:r>
          </a:p>
          <a:p>
            <a:pPr marL="0" indent="0">
              <a:buNone/>
            </a:pPr>
            <a:endParaRPr lang="en-GB" sz="1600" dirty="0"/>
          </a:p>
          <a:p>
            <a:pPr marL="0" indent="0">
              <a:buNone/>
            </a:pPr>
            <a:endParaRPr lang="en-GB" sz="1600" dirty="0"/>
          </a:p>
          <a:p>
            <a:endParaRPr lang="en-GB" sz="1600" dirty="0"/>
          </a:p>
          <a:p>
            <a:endParaRPr lang="en-GB" sz="1600" dirty="0"/>
          </a:p>
        </p:txBody>
      </p:sp>
      <p:pic>
        <p:nvPicPr>
          <p:cNvPr id="4" name="Picture 3">
            <a:extLst>
              <a:ext uri="{FF2B5EF4-FFF2-40B4-BE49-F238E27FC236}">
                <a16:creationId xmlns:a16="http://schemas.microsoft.com/office/drawing/2014/main" id="{0036DDB5-622E-2BA7-B2E1-445B25071392}"/>
              </a:ext>
            </a:extLst>
          </p:cNvPr>
          <p:cNvPicPr>
            <a:picLocks noChangeAspect="1"/>
          </p:cNvPicPr>
          <p:nvPr/>
        </p:nvPicPr>
        <p:blipFill>
          <a:blip r:embed="rId2"/>
          <a:stretch>
            <a:fillRect/>
          </a:stretch>
        </p:blipFill>
        <p:spPr>
          <a:xfrm>
            <a:off x="6230440" y="1622940"/>
            <a:ext cx="2188683" cy="1459122"/>
          </a:xfrm>
          <a:prstGeom prst="rect">
            <a:avLst/>
          </a:prstGeom>
        </p:spPr>
      </p:pic>
    </p:spTree>
    <p:extLst>
      <p:ext uri="{BB962C8B-B14F-4D97-AF65-F5344CB8AC3E}">
        <p14:creationId xmlns:p14="http://schemas.microsoft.com/office/powerpoint/2010/main" val="20523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5A40F1-22D3-A38A-F36A-367DFFC4F8EF}"/>
              </a:ext>
            </a:extLst>
          </p:cNvPr>
          <p:cNvSpPr>
            <a:spLocks noGrp="1"/>
          </p:cNvSpPr>
          <p:nvPr>
            <p:ph idx="1"/>
          </p:nvPr>
        </p:nvSpPr>
        <p:spPr>
          <a:xfrm>
            <a:off x="457200" y="980729"/>
            <a:ext cx="8229600" cy="5184575"/>
          </a:xfrm>
        </p:spPr>
        <p:txBody>
          <a:bodyPr>
            <a:normAutofit/>
          </a:bodyPr>
          <a:lstStyle/>
          <a:p>
            <a:pPr marL="0" indent="0">
              <a:buNone/>
            </a:pPr>
            <a:r>
              <a:rPr lang="en-GB" b="1" dirty="0"/>
              <a:t>Land -  £300,000</a:t>
            </a:r>
          </a:p>
          <a:p>
            <a:r>
              <a:rPr lang="en-GB" sz="1800" dirty="0"/>
              <a:t>Is it used in the Business, if not could it be?</a:t>
            </a:r>
          </a:p>
          <a:p>
            <a:r>
              <a:rPr lang="en-GB" sz="1800" dirty="0"/>
              <a:t>Any Agricultural Relief? If not could it be changed?</a:t>
            </a:r>
          </a:p>
          <a:p>
            <a:r>
              <a:rPr lang="en-GB" sz="1800" dirty="0"/>
              <a:t>How is it held? </a:t>
            </a:r>
          </a:p>
          <a:p>
            <a:pPr marL="0" indent="0">
              <a:buNone/>
            </a:pPr>
            <a:r>
              <a:rPr lang="en-GB" sz="1800" dirty="0">
                <a:solidFill>
                  <a:schemeClr val="bg2"/>
                </a:solidFill>
              </a:rPr>
              <a:t>       Sole name / Joint Tenants / Tenants in common</a:t>
            </a:r>
          </a:p>
          <a:p>
            <a:pPr marL="0" indent="0">
              <a:buNone/>
            </a:pPr>
            <a:r>
              <a:rPr lang="en-GB" sz="1800" dirty="0">
                <a:solidFill>
                  <a:schemeClr val="bg2"/>
                </a:solidFill>
              </a:rPr>
              <a:t>       Personal names used in Business – 50% Business Relief</a:t>
            </a:r>
          </a:p>
          <a:p>
            <a:pPr marL="0" indent="0">
              <a:buNone/>
            </a:pPr>
            <a:r>
              <a:rPr lang="en-GB" sz="1800" dirty="0">
                <a:solidFill>
                  <a:schemeClr val="bg2"/>
                </a:solidFill>
              </a:rPr>
              <a:t>       If held by the Partnership / Company – potentially 100%</a:t>
            </a:r>
          </a:p>
          <a:p>
            <a:pPr marL="0" indent="0">
              <a:buNone/>
            </a:pPr>
            <a:r>
              <a:rPr lang="en-GB" sz="1800" dirty="0"/>
              <a:t>       </a:t>
            </a:r>
            <a:r>
              <a:rPr lang="en-GB" sz="1800" dirty="0">
                <a:solidFill>
                  <a:schemeClr val="bg2"/>
                </a:solidFill>
              </a:rPr>
              <a:t>Land Capital Account – Partnership Asset – cannot pass by Will</a:t>
            </a:r>
          </a:p>
          <a:p>
            <a:r>
              <a:rPr lang="en-GB" sz="1800" dirty="0"/>
              <a:t>Disposal of Land to Partnership / Company  </a:t>
            </a:r>
            <a:r>
              <a:rPr lang="en-GB" sz="1800" dirty="0">
                <a:solidFill>
                  <a:schemeClr val="bg2"/>
                </a:solidFill>
              </a:rPr>
              <a:t>- potential Capital Cains Tax /SDLT</a:t>
            </a:r>
          </a:p>
          <a:p>
            <a:pPr marL="0" indent="0">
              <a:buNone/>
            </a:pPr>
            <a:r>
              <a:rPr lang="en-GB" sz="2800" b="1" dirty="0">
                <a:solidFill>
                  <a:srgbClr val="1C1C1C"/>
                </a:solidFill>
              </a:rPr>
              <a:t>Main Residence - £600,000</a:t>
            </a:r>
          </a:p>
          <a:p>
            <a:r>
              <a:rPr lang="en-GB" sz="1800" dirty="0"/>
              <a:t>How is it held? </a:t>
            </a:r>
          </a:p>
          <a:p>
            <a:pPr marL="0" indent="0">
              <a:buNone/>
            </a:pPr>
            <a:r>
              <a:rPr lang="en-GB" sz="1800" dirty="0">
                <a:solidFill>
                  <a:schemeClr val="bg2"/>
                </a:solidFill>
              </a:rPr>
              <a:t>       Sole name / Joint Tenants / Tenants in common</a:t>
            </a:r>
          </a:p>
          <a:p>
            <a:r>
              <a:rPr lang="en-GB" sz="1800" dirty="0">
                <a:solidFill>
                  <a:schemeClr val="bg2"/>
                </a:solidFill>
              </a:rPr>
              <a:t>Is there an office in the Main residence?</a:t>
            </a:r>
          </a:p>
          <a:p>
            <a:pPr marL="0" indent="0">
              <a:buNone/>
            </a:pPr>
            <a:endParaRPr lang="en-GB" sz="1800" dirty="0">
              <a:solidFill>
                <a:schemeClr val="bg2"/>
              </a:solidFill>
            </a:endParaRPr>
          </a:p>
        </p:txBody>
      </p:sp>
      <p:pic>
        <p:nvPicPr>
          <p:cNvPr id="2" name="Picture 1">
            <a:extLst>
              <a:ext uri="{FF2B5EF4-FFF2-40B4-BE49-F238E27FC236}">
                <a16:creationId xmlns:a16="http://schemas.microsoft.com/office/drawing/2014/main" id="{D65C7EE4-3258-7205-5E32-7DE541C49EA6}"/>
              </a:ext>
            </a:extLst>
          </p:cNvPr>
          <p:cNvPicPr>
            <a:picLocks noChangeAspect="1"/>
          </p:cNvPicPr>
          <p:nvPr/>
        </p:nvPicPr>
        <p:blipFill>
          <a:blip r:embed="rId2"/>
          <a:stretch>
            <a:fillRect/>
          </a:stretch>
        </p:blipFill>
        <p:spPr>
          <a:xfrm>
            <a:off x="6372200" y="1014860"/>
            <a:ext cx="1728192" cy="2160240"/>
          </a:xfrm>
          <a:prstGeom prst="rect">
            <a:avLst/>
          </a:prstGeom>
        </p:spPr>
      </p:pic>
      <p:pic>
        <p:nvPicPr>
          <p:cNvPr id="6" name="Picture 5">
            <a:extLst>
              <a:ext uri="{FF2B5EF4-FFF2-40B4-BE49-F238E27FC236}">
                <a16:creationId xmlns:a16="http://schemas.microsoft.com/office/drawing/2014/main" id="{99F678E1-48CA-6F96-5FD3-3D9EB70764C4}"/>
              </a:ext>
            </a:extLst>
          </p:cNvPr>
          <p:cNvPicPr>
            <a:picLocks noChangeAspect="1"/>
          </p:cNvPicPr>
          <p:nvPr/>
        </p:nvPicPr>
        <p:blipFill>
          <a:blip r:embed="rId3"/>
          <a:stretch>
            <a:fillRect/>
          </a:stretch>
        </p:blipFill>
        <p:spPr>
          <a:xfrm>
            <a:off x="5652120" y="4365104"/>
            <a:ext cx="2448272" cy="1375929"/>
          </a:xfrm>
          <a:prstGeom prst="rect">
            <a:avLst/>
          </a:prstGeom>
        </p:spPr>
      </p:pic>
    </p:spTree>
    <p:extLst>
      <p:ext uri="{BB962C8B-B14F-4D97-AF65-F5344CB8AC3E}">
        <p14:creationId xmlns:p14="http://schemas.microsoft.com/office/powerpoint/2010/main" val="158152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9624-210A-4B9A-E337-BCCFAF2ECB2D}"/>
              </a:ext>
            </a:extLst>
          </p:cNvPr>
          <p:cNvSpPr>
            <a:spLocks noGrp="1"/>
          </p:cNvSpPr>
          <p:nvPr>
            <p:ph type="title"/>
          </p:nvPr>
        </p:nvSpPr>
        <p:spPr>
          <a:xfrm>
            <a:off x="683568" y="188640"/>
            <a:ext cx="8229600" cy="1042467"/>
          </a:xfrm>
        </p:spPr>
        <p:txBody>
          <a:bodyPr>
            <a:normAutofit fontScale="90000"/>
          </a:bodyPr>
          <a:lstStyle/>
          <a:p>
            <a:br>
              <a:rPr lang="en-GB" sz="3600" b="1" dirty="0"/>
            </a:br>
            <a:endParaRPr lang="en-GB" dirty="0"/>
          </a:p>
        </p:txBody>
      </p:sp>
      <p:sp>
        <p:nvSpPr>
          <p:cNvPr id="3" name="Content Placeholder 2">
            <a:extLst>
              <a:ext uri="{FF2B5EF4-FFF2-40B4-BE49-F238E27FC236}">
                <a16:creationId xmlns:a16="http://schemas.microsoft.com/office/drawing/2014/main" id="{5D78191A-D5E3-55DD-A8BC-A573AD83F1B8}"/>
              </a:ext>
            </a:extLst>
          </p:cNvPr>
          <p:cNvSpPr>
            <a:spLocks noGrp="1"/>
          </p:cNvSpPr>
          <p:nvPr>
            <p:ph idx="1"/>
          </p:nvPr>
        </p:nvSpPr>
        <p:spPr>
          <a:xfrm>
            <a:off x="35975" y="820665"/>
            <a:ext cx="7200321" cy="1143001"/>
          </a:xfrm>
        </p:spPr>
        <p:txBody>
          <a:bodyPr>
            <a:normAutofit/>
          </a:bodyPr>
          <a:lstStyle/>
          <a:p>
            <a:pPr marL="0" indent="0">
              <a:buNone/>
            </a:pPr>
            <a:r>
              <a:rPr lang="en-GB" sz="1800" dirty="0">
                <a:solidFill>
                  <a:srgbClr val="1C1C1C"/>
                </a:solidFill>
              </a:rPr>
              <a:t>      </a:t>
            </a:r>
          </a:p>
        </p:txBody>
      </p:sp>
      <p:graphicFrame>
        <p:nvGraphicFramePr>
          <p:cNvPr id="4" name="Table 3">
            <a:extLst>
              <a:ext uri="{FF2B5EF4-FFF2-40B4-BE49-F238E27FC236}">
                <a16:creationId xmlns:a16="http://schemas.microsoft.com/office/drawing/2014/main" id="{F701D5DD-AFA6-9419-D58A-35CBE95B4DFE}"/>
              </a:ext>
            </a:extLst>
          </p:cNvPr>
          <p:cNvGraphicFramePr>
            <a:graphicFrameLocks noGrp="1"/>
          </p:cNvGraphicFramePr>
          <p:nvPr>
            <p:extLst>
              <p:ext uri="{D42A27DB-BD31-4B8C-83A1-F6EECF244321}">
                <p14:modId xmlns:p14="http://schemas.microsoft.com/office/powerpoint/2010/main" val="4078887907"/>
              </p:ext>
            </p:extLst>
          </p:nvPr>
        </p:nvGraphicFramePr>
        <p:xfrm>
          <a:off x="431511" y="3202918"/>
          <a:ext cx="6929142" cy="3210904"/>
        </p:xfrm>
        <a:graphic>
          <a:graphicData uri="http://schemas.openxmlformats.org/drawingml/2006/table">
            <a:tbl>
              <a:tblPr firstRow="1" bandRow="1">
                <a:tableStyleId>{5C22544A-7EE6-4342-B048-85BDC9FD1C3A}</a:tableStyleId>
              </a:tblPr>
              <a:tblGrid>
                <a:gridCol w="5817005">
                  <a:extLst>
                    <a:ext uri="{9D8B030D-6E8A-4147-A177-3AD203B41FA5}">
                      <a16:colId xmlns:a16="http://schemas.microsoft.com/office/drawing/2014/main" val="154129878"/>
                    </a:ext>
                  </a:extLst>
                </a:gridCol>
                <a:gridCol w="1112137">
                  <a:extLst>
                    <a:ext uri="{9D8B030D-6E8A-4147-A177-3AD203B41FA5}">
                      <a16:colId xmlns:a16="http://schemas.microsoft.com/office/drawing/2014/main" val="3973523225"/>
                    </a:ext>
                  </a:extLst>
                </a:gridCol>
              </a:tblGrid>
              <a:tr h="353312">
                <a:tc>
                  <a:txBody>
                    <a:bodyPr/>
                    <a:lstStyle/>
                    <a:p>
                      <a:r>
                        <a:rPr lang="en-GB" sz="1400" dirty="0"/>
                        <a:t>Rates of Tax</a:t>
                      </a:r>
                    </a:p>
                  </a:txBody>
                  <a:tcPr/>
                </a:tc>
                <a:tc>
                  <a:txBody>
                    <a:bodyPr/>
                    <a:lstStyle/>
                    <a:p>
                      <a:endParaRPr lang="en-GB" dirty="0"/>
                    </a:p>
                  </a:txBody>
                  <a:tcPr/>
                </a:tc>
                <a:extLst>
                  <a:ext uri="{0D108BD9-81ED-4DB2-BD59-A6C34878D82A}">
                    <a16:rowId xmlns:a16="http://schemas.microsoft.com/office/drawing/2014/main" val="4034746760"/>
                  </a:ext>
                </a:extLst>
              </a:tr>
              <a:tr h="294427">
                <a:tc>
                  <a:txBody>
                    <a:bodyPr/>
                    <a:lstStyle/>
                    <a:p>
                      <a:r>
                        <a:rPr lang="en-GB" sz="1400" dirty="0"/>
                        <a:t>Individuals (not including residential property gains and carried interest Gain</a:t>
                      </a:r>
                    </a:p>
                  </a:txBody>
                  <a:tcPr>
                    <a:solidFill>
                      <a:schemeClr val="accent5">
                        <a:lumMod val="60000"/>
                        <a:lumOff val="40000"/>
                      </a:schemeClr>
                    </a:solidFill>
                  </a:tcPr>
                </a:tc>
                <a:tc>
                  <a:txBody>
                    <a:bodyPr/>
                    <a:lstStyle/>
                    <a:p>
                      <a:r>
                        <a:rPr lang="en-GB" sz="1400" dirty="0"/>
                        <a:t>10% &amp; 20%</a:t>
                      </a:r>
                    </a:p>
                  </a:txBody>
                  <a:tcPr>
                    <a:solidFill>
                      <a:schemeClr val="accent5">
                        <a:lumMod val="60000"/>
                        <a:lumOff val="40000"/>
                      </a:schemeClr>
                    </a:solidFill>
                  </a:tcPr>
                </a:tc>
                <a:extLst>
                  <a:ext uri="{0D108BD9-81ED-4DB2-BD59-A6C34878D82A}">
                    <a16:rowId xmlns:a16="http://schemas.microsoft.com/office/drawing/2014/main" val="1325425887"/>
                  </a:ext>
                </a:extLst>
              </a:tr>
              <a:tr h="524216">
                <a:tc>
                  <a:txBody>
                    <a:bodyPr/>
                    <a:lstStyle/>
                    <a:p>
                      <a:r>
                        <a:rPr lang="en-GB" sz="1200" dirty="0"/>
                        <a:t>Individuals for residential property gains</a:t>
                      </a:r>
                    </a:p>
                    <a:p>
                      <a:r>
                        <a:rPr lang="en-GB" sz="1200" dirty="0"/>
                        <a:t>carried interest gains</a:t>
                      </a:r>
                    </a:p>
                  </a:txBody>
                  <a:tcPr>
                    <a:solidFill>
                      <a:schemeClr val="accent5">
                        <a:lumMod val="60000"/>
                        <a:lumOff val="40000"/>
                      </a:schemeClr>
                    </a:solidFill>
                  </a:tcPr>
                </a:tc>
                <a:tc>
                  <a:txBody>
                    <a:bodyPr/>
                    <a:lstStyle/>
                    <a:p>
                      <a:r>
                        <a:rPr lang="en-GB" sz="1200" dirty="0"/>
                        <a:t>18% &amp; 24%</a:t>
                      </a:r>
                    </a:p>
                    <a:p>
                      <a:r>
                        <a:rPr lang="en-GB" sz="1200" dirty="0"/>
                        <a:t>28%</a:t>
                      </a:r>
                    </a:p>
                  </a:txBody>
                  <a:tcPr>
                    <a:solidFill>
                      <a:schemeClr val="accent5">
                        <a:lumMod val="60000"/>
                        <a:lumOff val="40000"/>
                      </a:schemeClr>
                    </a:solidFill>
                  </a:tcPr>
                </a:tc>
                <a:extLst>
                  <a:ext uri="{0D108BD9-81ED-4DB2-BD59-A6C34878D82A}">
                    <a16:rowId xmlns:a16="http://schemas.microsoft.com/office/drawing/2014/main" val="784496658"/>
                  </a:ext>
                </a:extLst>
              </a:tr>
              <a:tr h="294427">
                <a:tc>
                  <a:txBody>
                    <a:bodyPr/>
                    <a:lstStyle/>
                    <a:p>
                      <a:r>
                        <a:rPr lang="en-GB" sz="1200" dirty="0"/>
                        <a:t>Trustees (not including residential property gains)</a:t>
                      </a:r>
                    </a:p>
                  </a:txBody>
                  <a:tcPr/>
                </a:tc>
                <a:tc>
                  <a:txBody>
                    <a:bodyPr/>
                    <a:lstStyle/>
                    <a:p>
                      <a:r>
                        <a:rPr lang="en-GB" sz="1200" dirty="0"/>
                        <a:t>20%</a:t>
                      </a:r>
                    </a:p>
                  </a:txBody>
                  <a:tcPr/>
                </a:tc>
                <a:extLst>
                  <a:ext uri="{0D108BD9-81ED-4DB2-BD59-A6C34878D82A}">
                    <a16:rowId xmlns:a16="http://schemas.microsoft.com/office/drawing/2014/main" val="1287093739"/>
                  </a:ext>
                </a:extLst>
              </a:tr>
              <a:tr h="294427">
                <a:tc>
                  <a:txBody>
                    <a:bodyPr/>
                    <a:lstStyle/>
                    <a:p>
                      <a:r>
                        <a:rPr lang="en-GB" sz="1200" dirty="0"/>
                        <a:t>Trustees for residential property gains</a:t>
                      </a:r>
                    </a:p>
                  </a:txBody>
                  <a:tcPr/>
                </a:tc>
                <a:tc>
                  <a:txBody>
                    <a:bodyPr/>
                    <a:lstStyle/>
                    <a:p>
                      <a:r>
                        <a:rPr lang="en-GB" sz="1200" dirty="0"/>
                        <a:t>24%</a:t>
                      </a:r>
                    </a:p>
                  </a:txBody>
                  <a:tcPr/>
                </a:tc>
                <a:extLst>
                  <a:ext uri="{0D108BD9-81ED-4DB2-BD59-A6C34878D82A}">
                    <a16:rowId xmlns:a16="http://schemas.microsoft.com/office/drawing/2014/main" val="1912590514"/>
                  </a:ext>
                </a:extLst>
              </a:tr>
              <a:tr h="500526">
                <a:tc>
                  <a:txBody>
                    <a:bodyPr/>
                    <a:lstStyle/>
                    <a:p>
                      <a:r>
                        <a:rPr lang="en-GB" sz="1200" dirty="0"/>
                        <a:t>Personal Representatives of someone who has dies (not including residential property gains and caried interest gains)</a:t>
                      </a:r>
                    </a:p>
                  </a:txBody>
                  <a:tcPr/>
                </a:tc>
                <a:tc>
                  <a:txBody>
                    <a:bodyPr/>
                    <a:lstStyle/>
                    <a:p>
                      <a:r>
                        <a:rPr lang="en-GB" sz="1200" dirty="0"/>
                        <a:t>20%</a:t>
                      </a:r>
                    </a:p>
                  </a:txBody>
                  <a:tcPr/>
                </a:tc>
                <a:extLst>
                  <a:ext uri="{0D108BD9-81ED-4DB2-BD59-A6C34878D82A}">
                    <a16:rowId xmlns:a16="http://schemas.microsoft.com/office/drawing/2014/main" val="1606839507"/>
                  </a:ext>
                </a:extLst>
              </a:tr>
              <a:tr h="484788">
                <a:tc>
                  <a:txBody>
                    <a:bodyPr/>
                    <a:lstStyle/>
                    <a:p>
                      <a:r>
                        <a:rPr lang="en-GB" sz="1200" dirty="0"/>
                        <a:t>Personal Representatives of someone who has died residential property gains </a:t>
                      </a:r>
                    </a:p>
                    <a:p>
                      <a:r>
                        <a:rPr lang="en-GB" sz="1200" dirty="0"/>
                        <a:t>carried interest gains</a:t>
                      </a:r>
                    </a:p>
                  </a:txBody>
                  <a:tcPr/>
                </a:tc>
                <a:tc>
                  <a:txBody>
                    <a:bodyPr/>
                    <a:lstStyle/>
                    <a:p>
                      <a:r>
                        <a:rPr lang="en-GB" sz="1200" dirty="0"/>
                        <a:t>24%</a:t>
                      </a:r>
                    </a:p>
                    <a:p>
                      <a:r>
                        <a:rPr lang="en-GB" sz="1200" dirty="0"/>
                        <a:t>28%</a:t>
                      </a:r>
                    </a:p>
                  </a:txBody>
                  <a:tcPr/>
                </a:tc>
                <a:extLst>
                  <a:ext uri="{0D108BD9-81ED-4DB2-BD59-A6C34878D82A}">
                    <a16:rowId xmlns:a16="http://schemas.microsoft.com/office/drawing/2014/main" val="4144328145"/>
                  </a:ext>
                </a:extLst>
              </a:tr>
              <a:tr h="434378">
                <a:tc>
                  <a:txBody>
                    <a:bodyPr/>
                    <a:lstStyle/>
                    <a:p>
                      <a:r>
                        <a:rPr lang="en-GB" sz="1400" dirty="0"/>
                        <a:t>Gains for qualifying Business Asset Disposal Relief </a:t>
                      </a:r>
                      <a:r>
                        <a:rPr lang="en-GB" sz="1200" dirty="0"/>
                        <a:t>(formerly Entrepreneurs Relief)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schemeClr val="bg2"/>
                          </a:solidFill>
                        </a:rPr>
                        <a:t>For shares – employee or office holder / main activities trading business (not investment business)</a:t>
                      </a:r>
                    </a:p>
                  </a:txBody>
                  <a:tcPr>
                    <a:solidFill>
                      <a:schemeClr val="accent5">
                        <a:lumMod val="60000"/>
                        <a:lumOff val="40000"/>
                      </a:schemeClr>
                    </a:solidFill>
                  </a:tcPr>
                </a:tc>
                <a:tc>
                  <a:txBody>
                    <a:bodyPr/>
                    <a:lstStyle/>
                    <a:p>
                      <a:r>
                        <a:rPr lang="en-GB" sz="1400" dirty="0"/>
                        <a:t>10%</a:t>
                      </a:r>
                    </a:p>
                  </a:txBody>
                  <a:tcPr>
                    <a:solidFill>
                      <a:schemeClr val="accent5">
                        <a:lumMod val="60000"/>
                        <a:lumOff val="40000"/>
                      </a:schemeClr>
                    </a:solidFill>
                  </a:tcPr>
                </a:tc>
                <a:extLst>
                  <a:ext uri="{0D108BD9-81ED-4DB2-BD59-A6C34878D82A}">
                    <a16:rowId xmlns:a16="http://schemas.microsoft.com/office/drawing/2014/main" val="3269785070"/>
                  </a:ext>
                </a:extLst>
              </a:tr>
            </a:tbl>
          </a:graphicData>
        </a:graphic>
      </p:graphicFrame>
      <p:sp>
        <p:nvSpPr>
          <p:cNvPr id="8" name="TextBox 7">
            <a:extLst>
              <a:ext uri="{FF2B5EF4-FFF2-40B4-BE49-F238E27FC236}">
                <a16:creationId xmlns:a16="http://schemas.microsoft.com/office/drawing/2014/main" id="{8B11AB9E-A6D2-C640-19C3-F1187699FB95}"/>
              </a:ext>
            </a:extLst>
          </p:cNvPr>
          <p:cNvSpPr txBox="1"/>
          <p:nvPr/>
        </p:nvSpPr>
        <p:spPr>
          <a:xfrm>
            <a:off x="323528" y="820665"/>
            <a:ext cx="7001150" cy="2616101"/>
          </a:xfrm>
          <a:prstGeom prst="rect">
            <a:avLst/>
          </a:prstGeom>
          <a:noFill/>
        </p:spPr>
        <p:txBody>
          <a:bodyPr wrap="square" rtlCol="0">
            <a:spAutoFit/>
          </a:bodyPr>
          <a:lstStyle/>
          <a:p>
            <a:pPr marL="0" indent="0">
              <a:buNone/>
            </a:pPr>
            <a:r>
              <a:rPr lang="en-GB" sz="2000" b="1" dirty="0">
                <a:solidFill>
                  <a:srgbClr val="1C1C1C"/>
                </a:solidFill>
              </a:rPr>
              <a:t> 2024/2025 – Capital gains tax free allowance </a:t>
            </a:r>
          </a:p>
          <a:p>
            <a:pPr marL="0" indent="0">
              <a:buNone/>
            </a:pPr>
            <a:r>
              <a:rPr lang="en-GB" sz="1600" dirty="0">
                <a:solidFill>
                  <a:schemeClr val="tx2"/>
                </a:solidFill>
              </a:rPr>
              <a:t> £3,000 individuals / Personal Representatives / Trustees for disabled people</a:t>
            </a:r>
          </a:p>
          <a:p>
            <a:pPr marL="0" indent="0">
              <a:buNone/>
            </a:pPr>
            <a:r>
              <a:rPr lang="en-GB" sz="1600" dirty="0">
                <a:solidFill>
                  <a:schemeClr val="tx2"/>
                </a:solidFill>
              </a:rPr>
              <a:t> £1,500 Trusts (other trusts)</a:t>
            </a:r>
          </a:p>
          <a:p>
            <a:pPr marL="0" indent="0">
              <a:buNone/>
            </a:pPr>
            <a:endParaRPr lang="en-GB" sz="1400" dirty="0">
              <a:solidFill>
                <a:schemeClr val="tx2"/>
              </a:solidFill>
            </a:endParaRPr>
          </a:p>
          <a:p>
            <a:pPr marL="0" indent="0">
              <a:buNone/>
            </a:pPr>
            <a:r>
              <a:rPr lang="en-GB" sz="2000" b="1" dirty="0"/>
              <a:t> Capital Gain or Loss</a:t>
            </a:r>
          </a:p>
          <a:p>
            <a:pPr>
              <a:buFontTx/>
              <a:buChar char="-"/>
            </a:pPr>
            <a:r>
              <a:rPr lang="en-GB" sz="1200" dirty="0">
                <a:solidFill>
                  <a:srgbClr val="1C1C1C"/>
                </a:solidFill>
              </a:rPr>
              <a:t> Acquisition costs and enhancing the asset</a:t>
            </a:r>
          </a:p>
          <a:p>
            <a:pPr>
              <a:buFontTx/>
              <a:buChar char="-"/>
            </a:pPr>
            <a:r>
              <a:rPr lang="en-GB" sz="1200" dirty="0">
                <a:solidFill>
                  <a:srgbClr val="1C1C1C"/>
                </a:solidFill>
              </a:rPr>
              <a:t> Incidental costs of buying and selling inc. Stamp Duty Land Tax, Legal fees, Agents fees</a:t>
            </a:r>
          </a:p>
          <a:p>
            <a:pPr>
              <a:buFontTx/>
              <a:buChar char="-"/>
            </a:pPr>
            <a:r>
              <a:rPr lang="en-GB" sz="1200" dirty="0">
                <a:solidFill>
                  <a:srgbClr val="1C1C1C"/>
                </a:solidFill>
              </a:rPr>
              <a:t> Capital losses current year and brought forward / surplus trading losses</a:t>
            </a:r>
          </a:p>
          <a:p>
            <a:pPr>
              <a:buFontTx/>
              <a:buChar char="-"/>
            </a:pPr>
            <a:r>
              <a:rPr lang="en-GB" sz="1200" dirty="0">
                <a:solidFill>
                  <a:srgbClr val="1C1C1C"/>
                </a:solidFill>
              </a:rPr>
              <a:t> Available tax reliefs (Business Asset Disposal Relief / Investors Relief / Seed Enterprise Investment Scheme    </a:t>
            </a:r>
          </a:p>
          <a:p>
            <a:r>
              <a:rPr lang="en-GB" sz="1200" dirty="0">
                <a:solidFill>
                  <a:srgbClr val="1C1C1C"/>
                </a:solidFill>
              </a:rPr>
              <a:t>  SEIS / Enterprise Investment Scheme EIS)</a:t>
            </a:r>
          </a:p>
          <a:p>
            <a:endParaRPr lang="en-GB" dirty="0"/>
          </a:p>
        </p:txBody>
      </p:sp>
      <p:sp>
        <p:nvSpPr>
          <p:cNvPr id="9" name="TextBox 8">
            <a:extLst>
              <a:ext uri="{FF2B5EF4-FFF2-40B4-BE49-F238E27FC236}">
                <a16:creationId xmlns:a16="http://schemas.microsoft.com/office/drawing/2014/main" id="{821E3607-565B-6D09-A5DA-E9BCCAAD994F}"/>
              </a:ext>
            </a:extLst>
          </p:cNvPr>
          <p:cNvSpPr txBox="1"/>
          <p:nvPr/>
        </p:nvSpPr>
        <p:spPr>
          <a:xfrm>
            <a:off x="2987824" y="188640"/>
            <a:ext cx="4896544" cy="1077218"/>
          </a:xfrm>
          <a:prstGeom prst="rect">
            <a:avLst/>
          </a:prstGeom>
          <a:noFill/>
        </p:spPr>
        <p:txBody>
          <a:bodyPr wrap="square" rtlCol="0">
            <a:spAutoFit/>
          </a:bodyPr>
          <a:lstStyle/>
          <a:p>
            <a:r>
              <a:rPr lang="en-GB" sz="3200" b="1" dirty="0"/>
              <a:t>Capital Gains Tax (CGT)</a:t>
            </a:r>
            <a:br>
              <a:rPr lang="en-GB" sz="3200" b="1" dirty="0"/>
            </a:br>
            <a:endParaRPr lang="en-GB" sz="3200" dirty="0"/>
          </a:p>
        </p:txBody>
      </p:sp>
      <p:sp>
        <p:nvSpPr>
          <p:cNvPr id="11" name="TextBox 10">
            <a:extLst>
              <a:ext uri="{FF2B5EF4-FFF2-40B4-BE49-F238E27FC236}">
                <a16:creationId xmlns:a16="http://schemas.microsoft.com/office/drawing/2014/main" id="{35E7DA09-16D3-8E97-5D7F-D6906AE582D4}"/>
              </a:ext>
            </a:extLst>
          </p:cNvPr>
          <p:cNvSpPr txBox="1"/>
          <p:nvPr/>
        </p:nvSpPr>
        <p:spPr>
          <a:xfrm>
            <a:off x="7396686" y="3212976"/>
            <a:ext cx="1711339" cy="1723549"/>
          </a:xfrm>
          <a:prstGeom prst="rect">
            <a:avLst/>
          </a:prstGeom>
          <a:noFill/>
        </p:spPr>
        <p:txBody>
          <a:bodyPr wrap="square" rtlCol="0">
            <a:spAutoFit/>
          </a:bodyPr>
          <a:lstStyle/>
          <a:p>
            <a:pPr marL="0" indent="0">
              <a:buNone/>
            </a:pPr>
            <a:r>
              <a:rPr lang="en-GB" sz="1100" b="1" dirty="0">
                <a:solidFill>
                  <a:srgbClr val="1C1C1C"/>
                </a:solidFill>
              </a:rPr>
              <a:t>Non- Residential property or land</a:t>
            </a:r>
          </a:p>
          <a:p>
            <a:pPr marL="171450" indent="-171450">
              <a:buFont typeface="Arial" panose="020B0604020202020204" pitchFamily="34" charset="0"/>
              <a:buChar char="•"/>
            </a:pPr>
            <a:r>
              <a:rPr lang="en-GB" sz="1100" dirty="0">
                <a:solidFill>
                  <a:schemeClr val="bg2"/>
                </a:solidFill>
              </a:rPr>
              <a:t>Commercial property</a:t>
            </a:r>
          </a:p>
          <a:p>
            <a:pPr marL="171450" indent="-171450">
              <a:buFont typeface="Arial" panose="020B0604020202020204" pitchFamily="34" charset="0"/>
              <a:buChar char="•"/>
            </a:pPr>
            <a:r>
              <a:rPr lang="en-GB" sz="1100" dirty="0">
                <a:solidFill>
                  <a:schemeClr val="bg2"/>
                </a:solidFill>
              </a:rPr>
              <a:t>Agricultural land</a:t>
            </a:r>
          </a:p>
          <a:p>
            <a:pPr marL="171450" indent="-171450">
              <a:buFont typeface="Arial" panose="020B0604020202020204" pitchFamily="34" charset="0"/>
              <a:buChar char="•"/>
            </a:pPr>
            <a:r>
              <a:rPr lang="en-GB" sz="1100" dirty="0">
                <a:solidFill>
                  <a:schemeClr val="bg2"/>
                </a:solidFill>
              </a:rPr>
              <a:t>Forests</a:t>
            </a:r>
          </a:p>
          <a:p>
            <a:pPr marL="171450" indent="-171450">
              <a:buFont typeface="Arial" panose="020B0604020202020204" pitchFamily="34" charset="0"/>
              <a:buChar char="•"/>
            </a:pPr>
            <a:r>
              <a:rPr lang="en-GB" sz="1100" dirty="0">
                <a:solidFill>
                  <a:schemeClr val="bg2"/>
                </a:solidFill>
              </a:rPr>
              <a:t>Any other land or property which is not used as residence</a:t>
            </a:r>
          </a:p>
          <a:p>
            <a:endParaRPr lang="en-GB" dirty="0"/>
          </a:p>
        </p:txBody>
      </p:sp>
      <p:sp>
        <p:nvSpPr>
          <p:cNvPr id="12" name="TextBox 11">
            <a:extLst>
              <a:ext uri="{FF2B5EF4-FFF2-40B4-BE49-F238E27FC236}">
                <a16:creationId xmlns:a16="http://schemas.microsoft.com/office/drawing/2014/main" id="{5AE3FBB5-3DC2-A530-6F2A-3A80EB8649C2}"/>
              </a:ext>
            </a:extLst>
          </p:cNvPr>
          <p:cNvSpPr txBox="1"/>
          <p:nvPr/>
        </p:nvSpPr>
        <p:spPr>
          <a:xfrm>
            <a:off x="7396686" y="4653136"/>
            <a:ext cx="1639810" cy="1872208"/>
          </a:xfrm>
          <a:prstGeom prst="rect">
            <a:avLst/>
          </a:prstGeom>
          <a:noFill/>
        </p:spPr>
        <p:txBody>
          <a:bodyPr wrap="square" rtlCol="0">
            <a:spAutoFit/>
          </a:bodyPr>
          <a:lstStyle/>
          <a:p>
            <a:endParaRPr lang="en-GB" dirty="0"/>
          </a:p>
        </p:txBody>
      </p:sp>
      <p:sp>
        <p:nvSpPr>
          <p:cNvPr id="13" name="TextBox 12">
            <a:extLst>
              <a:ext uri="{FF2B5EF4-FFF2-40B4-BE49-F238E27FC236}">
                <a16:creationId xmlns:a16="http://schemas.microsoft.com/office/drawing/2014/main" id="{374720E6-FCD9-2157-3F05-4BC7D036487E}"/>
              </a:ext>
            </a:extLst>
          </p:cNvPr>
          <p:cNvSpPr txBox="1"/>
          <p:nvPr/>
        </p:nvSpPr>
        <p:spPr>
          <a:xfrm>
            <a:off x="7431880" y="4653136"/>
            <a:ext cx="1711339" cy="1477328"/>
          </a:xfrm>
          <a:prstGeom prst="rect">
            <a:avLst/>
          </a:prstGeom>
          <a:noFill/>
        </p:spPr>
        <p:txBody>
          <a:bodyPr wrap="square" rtlCol="0">
            <a:spAutoFit/>
          </a:bodyPr>
          <a:lstStyle/>
          <a:p>
            <a:r>
              <a:rPr lang="en-GB" sz="1000" b="1" dirty="0">
                <a:solidFill>
                  <a:srgbClr val="1C1C1C"/>
                </a:solidFill>
              </a:rPr>
              <a:t>Business Asset Disposal Relief</a:t>
            </a:r>
          </a:p>
          <a:p>
            <a:pPr marL="0" indent="0">
              <a:buNone/>
            </a:pPr>
            <a:r>
              <a:rPr lang="en-GB" sz="1000" dirty="0"/>
              <a:t>Apply at least 2 years up to the date you sell your business (or shares)</a:t>
            </a:r>
          </a:p>
          <a:p>
            <a:pPr marL="0" indent="0">
              <a:buNone/>
            </a:pPr>
            <a:r>
              <a:rPr lang="en-GB" sz="1000" dirty="0">
                <a:solidFill>
                  <a:srgbClr val="1C1C1C"/>
                </a:solidFill>
              </a:rPr>
              <a:t>Sole Trader or a Business Partner Owned business at least 2 years</a:t>
            </a:r>
          </a:p>
          <a:p>
            <a:pPr marL="0" indent="0">
              <a:buNone/>
            </a:pPr>
            <a:endParaRPr lang="en-GB" sz="1000" dirty="0">
              <a:solidFill>
                <a:schemeClr val="bg2"/>
              </a:solidFill>
            </a:endParaRPr>
          </a:p>
        </p:txBody>
      </p:sp>
      <p:sp>
        <p:nvSpPr>
          <p:cNvPr id="15" name="TextBox 14">
            <a:extLst>
              <a:ext uri="{FF2B5EF4-FFF2-40B4-BE49-F238E27FC236}">
                <a16:creationId xmlns:a16="http://schemas.microsoft.com/office/drawing/2014/main" id="{13BDB2EC-7043-7287-E88F-0F821B7EF28D}"/>
              </a:ext>
            </a:extLst>
          </p:cNvPr>
          <p:cNvSpPr txBox="1"/>
          <p:nvPr/>
        </p:nvSpPr>
        <p:spPr>
          <a:xfrm>
            <a:off x="7431880" y="5934670"/>
            <a:ext cx="1547362" cy="923330"/>
          </a:xfrm>
          <a:prstGeom prst="rect">
            <a:avLst/>
          </a:prstGeom>
          <a:noFill/>
        </p:spPr>
        <p:txBody>
          <a:bodyPr wrap="square" rtlCol="0">
            <a:spAutoFit/>
          </a:bodyPr>
          <a:lstStyle/>
          <a:p>
            <a:r>
              <a:rPr lang="en-GB" sz="900" dirty="0">
                <a:solidFill>
                  <a:schemeClr val="bg2"/>
                </a:solidFill>
              </a:rPr>
              <a:t>Same if closing business but you must dispose of your business within 3 years of qualifying for relief </a:t>
            </a:r>
          </a:p>
          <a:p>
            <a:endParaRPr lang="en-GB" dirty="0"/>
          </a:p>
        </p:txBody>
      </p:sp>
    </p:spTree>
    <p:extLst>
      <p:ext uri="{BB962C8B-B14F-4D97-AF65-F5344CB8AC3E}">
        <p14:creationId xmlns:p14="http://schemas.microsoft.com/office/powerpoint/2010/main" val="62989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0BBCB-9D2E-8DA8-54B2-9375BDDFBF0A}"/>
              </a:ext>
            </a:extLst>
          </p:cNvPr>
          <p:cNvSpPr>
            <a:spLocks noGrp="1"/>
          </p:cNvSpPr>
          <p:nvPr>
            <p:ph idx="1"/>
          </p:nvPr>
        </p:nvSpPr>
        <p:spPr>
          <a:xfrm>
            <a:off x="457200" y="908721"/>
            <a:ext cx="4176464" cy="4968552"/>
          </a:xfrm>
        </p:spPr>
        <p:txBody>
          <a:bodyPr>
            <a:normAutofit fontScale="40000" lnSpcReduction="20000"/>
          </a:bodyPr>
          <a:lstStyle/>
          <a:p>
            <a:pPr marL="0" indent="0">
              <a:buNone/>
            </a:pPr>
            <a:r>
              <a:rPr lang="en-GB" sz="3400" dirty="0">
                <a:solidFill>
                  <a:srgbClr val="1C1C1C"/>
                </a:solidFill>
              </a:rPr>
              <a:t>Main Residence                                     £600,000</a:t>
            </a:r>
          </a:p>
          <a:p>
            <a:pPr marL="0" indent="0">
              <a:buNone/>
            </a:pPr>
            <a:r>
              <a:rPr lang="en-GB" sz="3400" dirty="0">
                <a:solidFill>
                  <a:srgbClr val="1C1C1C"/>
                </a:solidFill>
              </a:rPr>
              <a:t>Land  </a:t>
            </a:r>
            <a:r>
              <a:rPr lang="en-GB" sz="3400" dirty="0">
                <a:solidFill>
                  <a:schemeClr val="tx2"/>
                </a:solidFill>
              </a:rPr>
              <a:t>		                          </a:t>
            </a:r>
            <a:r>
              <a:rPr lang="en-GB" sz="3400" dirty="0">
                <a:solidFill>
                  <a:srgbClr val="1C1C1C"/>
                </a:solidFill>
              </a:rPr>
              <a:t>£0.00</a:t>
            </a:r>
          </a:p>
          <a:p>
            <a:pPr marL="0" indent="0">
              <a:buNone/>
            </a:pPr>
            <a:r>
              <a:rPr lang="en-GB" sz="3400" dirty="0">
                <a:solidFill>
                  <a:schemeClr val="bg2"/>
                </a:solidFill>
              </a:rPr>
              <a:t>Gifted to Partnership £300,000</a:t>
            </a:r>
          </a:p>
          <a:p>
            <a:pPr marL="0" indent="0">
              <a:buNone/>
            </a:pPr>
            <a:r>
              <a:rPr lang="en-GB" sz="3400" dirty="0">
                <a:solidFill>
                  <a:srgbClr val="1C1C1C"/>
                </a:solidFill>
              </a:rPr>
              <a:t>Cash, savings and </a:t>
            </a:r>
          </a:p>
          <a:p>
            <a:pPr marL="0" indent="0">
              <a:buNone/>
            </a:pPr>
            <a:r>
              <a:rPr lang="en-GB" sz="3400" dirty="0">
                <a:solidFill>
                  <a:srgbClr val="1C1C1C"/>
                </a:solidFill>
              </a:rPr>
              <a:t>Investments                                            £370,000</a:t>
            </a:r>
          </a:p>
          <a:p>
            <a:pPr marL="0" indent="0">
              <a:buNone/>
            </a:pPr>
            <a:r>
              <a:rPr lang="en-GB" sz="3400" dirty="0">
                <a:solidFill>
                  <a:schemeClr val="bg2"/>
                </a:solidFill>
              </a:rPr>
              <a:t>Gifted £230,000</a:t>
            </a:r>
          </a:p>
          <a:p>
            <a:pPr marL="0" indent="0">
              <a:buNone/>
            </a:pPr>
            <a:r>
              <a:rPr lang="en-GB" sz="3400" dirty="0">
                <a:solidFill>
                  <a:srgbClr val="1C1C1C"/>
                </a:solidFill>
              </a:rPr>
              <a:t>Cars		                      £20,000</a:t>
            </a:r>
          </a:p>
          <a:p>
            <a:pPr marL="0" indent="0">
              <a:buNone/>
            </a:pPr>
            <a:r>
              <a:rPr lang="en-GB" sz="3400" dirty="0">
                <a:solidFill>
                  <a:srgbClr val="1C1C1C"/>
                </a:solidFill>
              </a:rPr>
              <a:t>Jewellery	                                             </a:t>
            </a:r>
            <a:r>
              <a:rPr lang="en-GB" sz="3400" u="sng" dirty="0">
                <a:solidFill>
                  <a:srgbClr val="1C1C1C"/>
                </a:solidFill>
              </a:rPr>
              <a:t>£10,000</a:t>
            </a:r>
          </a:p>
          <a:p>
            <a:pPr marL="0" indent="0">
              <a:buNone/>
            </a:pPr>
            <a:r>
              <a:rPr lang="en-GB" sz="3400" dirty="0">
                <a:solidFill>
                  <a:srgbClr val="1C1C1C"/>
                </a:solidFill>
              </a:rPr>
              <a:t>		               £1,0000,000	</a:t>
            </a:r>
          </a:p>
          <a:p>
            <a:pPr marL="0" indent="0">
              <a:buNone/>
            </a:pPr>
            <a:endParaRPr lang="en-GB" sz="3400" dirty="0">
              <a:solidFill>
                <a:srgbClr val="1C1C1C"/>
              </a:solidFill>
            </a:endParaRPr>
          </a:p>
          <a:p>
            <a:pPr marL="0" indent="0">
              <a:buNone/>
            </a:pPr>
            <a:endParaRPr lang="en-GB" sz="3400" dirty="0">
              <a:solidFill>
                <a:srgbClr val="1C1C1C"/>
              </a:solidFill>
            </a:endParaRPr>
          </a:p>
          <a:p>
            <a:pPr marL="0" indent="0">
              <a:buNone/>
            </a:pPr>
            <a:r>
              <a:rPr lang="en-GB" sz="3400" dirty="0">
                <a:solidFill>
                  <a:srgbClr val="1C1C1C"/>
                </a:solidFill>
              </a:rPr>
              <a:t>Company Ltd	                    £600,000</a:t>
            </a:r>
          </a:p>
          <a:p>
            <a:pPr marL="0" indent="0">
              <a:buNone/>
            </a:pPr>
            <a:r>
              <a:rPr lang="en-GB" sz="3400" dirty="0">
                <a:solidFill>
                  <a:schemeClr val="tx2"/>
                </a:solidFill>
              </a:rPr>
              <a:t>Business relief 100%</a:t>
            </a:r>
          </a:p>
          <a:p>
            <a:pPr marL="0" indent="0">
              <a:buNone/>
            </a:pPr>
            <a:r>
              <a:rPr lang="en-GB" sz="3400" dirty="0">
                <a:solidFill>
                  <a:schemeClr val="bg2"/>
                </a:solidFill>
              </a:rPr>
              <a:t>Gifted £400,000</a:t>
            </a:r>
          </a:p>
          <a:p>
            <a:pPr marL="0" indent="0">
              <a:buNone/>
            </a:pPr>
            <a:r>
              <a:rPr lang="en-GB" sz="3400" dirty="0">
                <a:solidFill>
                  <a:srgbClr val="1C1C1C"/>
                </a:solidFill>
              </a:rPr>
              <a:t>Partnership </a:t>
            </a:r>
          </a:p>
          <a:p>
            <a:pPr marL="0" indent="0">
              <a:buNone/>
            </a:pPr>
            <a:r>
              <a:rPr lang="en-GB" sz="3400" dirty="0">
                <a:solidFill>
                  <a:schemeClr val="tx2"/>
                </a:solidFill>
              </a:rPr>
              <a:t>Business Relief 100%  inc. Land          </a:t>
            </a:r>
            <a:r>
              <a:rPr lang="en-GB" sz="3400" u="sng" dirty="0">
                <a:solidFill>
                  <a:srgbClr val="1C1C1C"/>
                </a:solidFill>
              </a:rPr>
              <a:t>£400,000</a:t>
            </a:r>
            <a:endParaRPr lang="en-GB" sz="3400" dirty="0">
              <a:solidFill>
                <a:schemeClr val="bg2"/>
              </a:solidFill>
            </a:endParaRPr>
          </a:p>
          <a:p>
            <a:pPr marL="0" indent="0">
              <a:buNone/>
            </a:pPr>
            <a:r>
              <a:rPr lang="en-GB" sz="3400" dirty="0">
                <a:solidFill>
                  <a:schemeClr val="bg2"/>
                </a:solidFill>
              </a:rPr>
              <a:t>Gifted £300,000                         </a:t>
            </a:r>
            <a:r>
              <a:rPr lang="en-GB" sz="3400" dirty="0">
                <a:solidFill>
                  <a:srgbClr val="1C1C1C"/>
                </a:solidFill>
              </a:rPr>
              <a:t>		                  		                 £2,000,000</a:t>
            </a:r>
          </a:p>
          <a:p>
            <a:pPr marL="0" indent="0">
              <a:buNone/>
            </a:pPr>
            <a:endParaRPr lang="en-GB" sz="3400" dirty="0"/>
          </a:p>
          <a:p>
            <a:pPr marL="0" indent="0">
              <a:buNone/>
            </a:pPr>
            <a:r>
              <a:rPr lang="en-GB" sz="3400" dirty="0">
                <a:solidFill>
                  <a:srgbClr val="1C1C1C"/>
                </a:solidFill>
              </a:rPr>
              <a:t>Life insurance policy                              £100,000</a:t>
            </a:r>
          </a:p>
          <a:p>
            <a:pPr marL="0" indent="0">
              <a:buNone/>
            </a:pPr>
            <a:r>
              <a:rPr lang="en-GB" sz="3400" dirty="0">
                <a:solidFill>
                  <a:srgbClr val="1C1C1C"/>
                </a:solidFill>
              </a:rPr>
              <a:t>Pension Death Benefit                           £200,000</a:t>
            </a:r>
          </a:p>
          <a:p>
            <a:pPr marL="0" indent="0">
              <a:buNone/>
            </a:pPr>
            <a:r>
              <a:rPr lang="en-GB" sz="3400" dirty="0">
                <a:solidFill>
                  <a:schemeClr val="tx2"/>
                </a:solidFill>
              </a:rPr>
              <a:t>(re-directed via nominations or Trust)</a:t>
            </a:r>
          </a:p>
          <a:p>
            <a:pPr marL="0" indent="0">
              <a:buNone/>
            </a:pPr>
            <a:endParaRPr lang="en-GB" dirty="0"/>
          </a:p>
        </p:txBody>
      </p:sp>
      <p:sp>
        <p:nvSpPr>
          <p:cNvPr id="4" name="TextBox 3">
            <a:extLst>
              <a:ext uri="{FF2B5EF4-FFF2-40B4-BE49-F238E27FC236}">
                <a16:creationId xmlns:a16="http://schemas.microsoft.com/office/drawing/2014/main" id="{2D29C0D3-A33B-FE27-D308-D1DB99285398}"/>
              </a:ext>
            </a:extLst>
          </p:cNvPr>
          <p:cNvSpPr txBox="1"/>
          <p:nvPr/>
        </p:nvSpPr>
        <p:spPr>
          <a:xfrm>
            <a:off x="4589087" y="3953905"/>
            <a:ext cx="4176464" cy="2616101"/>
          </a:xfrm>
          <a:prstGeom prst="rect">
            <a:avLst/>
          </a:prstGeom>
          <a:noFill/>
        </p:spPr>
        <p:txBody>
          <a:bodyPr wrap="square" rtlCol="0">
            <a:spAutoFit/>
          </a:bodyPr>
          <a:lstStyle/>
          <a:p>
            <a:r>
              <a:rPr lang="en-GB" sz="1800" b="1" u="sng" dirty="0"/>
              <a:t>Revised Inheritance Tax (IHT) calculation</a:t>
            </a:r>
          </a:p>
          <a:p>
            <a:endParaRPr lang="en-GB" dirty="0"/>
          </a:p>
          <a:p>
            <a:r>
              <a:rPr lang="en-GB" sz="1600" dirty="0">
                <a:solidFill>
                  <a:srgbClr val="1C1C1C"/>
                </a:solidFill>
              </a:rPr>
              <a:t>Assuming survival for 7 years &amp; gifted shares in the business remain as shares and qualify for BR</a:t>
            </a:r>
          </a:p>
          <a:p>
            <a:endParaRPr lang="en-GB" sz="1600" dirty="0">
              <a:solidFill>
                <a:srgbClr val="1C1C1C"/>
              </a:solidFill>
            </a:endParaRPr>
          </a:p>
          <a:p>
            <a:r>
              <a:rPr lang="en-GB" sz="1600" dirty="0">
                <a:solidFill>
                  <a:schemeClr val="tx2"/>
                </a:solidFill>
              </a:rPr>
              <a:t>Second Death </a:t>
            </a:r>
            <a:r>
              <a:rPr lang="en-GB" sz="1600" dirty="0">
                <a:solidFill>
                  <a:srgbClr val="1C1C1C"/>
                </a:solidFill>
              </a:rPr>
              <a:t>–  £1,000,000</a:t>
            </a:r>
          </a:p>
          <a:p>
            <a:r>
              <a:rPr lang="en-GB" sz="1600" dirty="0">
                <a:solidFill>
                  <a:srgbClr val="1C1C1C"/>
                </a:solidFill>
              </a:rPr>
              <a:t>Less                     -   £650,000</a:t>
            </a:r>
          </a:p>
          <a:p>
            <a:r>
              <a:rPr lang="en-GB" sz="1600" dirty="0">
                <a:solidFill>
                  <a:srgbClr val="1C1C1C"/>
                </a:solidFill>
              </a:rPr>
              <a:t>Less	         </a:t>
            </a:r>
            <a:r>
              <a:rPr lang="en-GB" sz="1600" u="sng" dirty="0">
                <a:solidFill>
                  <a:srgbClr val="1C1C1C"/>
                </a:solidFill>
              </a:rPr>
              <a:t>-   £350,000</a:t>
            </a:r>
            <a:r>
              <a:rPr lang="en-GB" sz="1600" dirty="0">
                <a:solidFill>
                  <a:srgbClr val="1C1C1C"/>
                </a:solidFill>
              </a:rPr>
              <a:t>	</a:t>
            </a:r>
          </a:p>
          <a:p>
            <a:r>
              <a:rPr lang="en-GB" sz="1600" dirty="0">
                <a:solidFill>
                  <a:srgbClr val="1C1C1C"/>
                </a:solidFill>
              </a:rPr>
              <a:t>		£0.00 x 40% IHT</a:t>
            </a:r>
          </a:p>
          <a:p>
            <a:r>
              <a:rPr lang="en-GB" sz="1600" dirty="0">
                <a:solidFill>
                  <a:srgbClr val="1C1C1C"/>
                </a:solidFill>
              </a:rPr>
              <a:t>                                    = </a:t>
            </a:r>
            <a:r>
              <a:rPr lang="en-GB" sz="1600" dirty="0">
                <a:solidFill>
                  <a:schemeClr val="tx2"/>
                </a:solidFill>
              </a:rPr>
              <a:t>£0.00 IHT</a:t>
            </a:r>
          </a:p>
        </p:txBody>
      </p:sp>
      <p:sp>
        <p:nvSpPr>
          <p:cNvPr id="5" name="TextBox 4">
            <a:extLst>
              <a:ext uri="{FF2B5EF4-FFF2-40B4-BE49-F238E27FC236}">
                <a16:creationId xmlns:a16="http://schemas.microsoft.com/office/drawing/2014/main" id="{18B72A40-941A-20E2-7136-BCBDBBADB99F}"/>
              </a:ext>
            </a:extLst>
          </p:cNvPr>
          <p:cNvSpPr txBox="1"/>
          <p:nvPr/>
        </p:nvSpPr>
        <p:spPr>
          <a:xfrm>
            <a:off x="4572000" y="692696"/>
            <a:ext cx="4114800" cy="1938992"/>
          </a:xfrm>
          <a:prstGeom prst="rect">
            <a:avLst/>
          </a:prstGeom>
          <a:noFill/>
        </p:spPr>
        <p:txBody>
          <a:bodyPr wrap="square" rtlCol="0">
            <a:spAutoFit/>
          </a:bodyPr>
          <a:lstStyle/>
          <a:p>
            <a:r>
              <a:rPr lang="en-GB" sz="1000" dirty="0">
                <a:solidFill>
                  <a:srgbClr val="1C1C1C"/>
                </a:solidFill>
              </a:rPr>
              <a:t>A Gift to an individual is a PET.</a:t>
            </a:r>
          </a:p>
          <a:p>
            <a:endParaRPr lang="en-GB" sz="1000" dirty="0">
              <a:solidFill>
                <a:srgbClr val="1C1C1C"/>
              </a:solidFill>
            </a:endParaRPr>
          </a:p>
          <a:p>
            <a:r>
              <a:rPr lang="en-GB" sz="1000" dirty="0">
                <a:solidFill>
                  <a:srgbClr val="1C1C1C"/>
                </a:solidFill>
              </a:rPr>
              <a:t>Gift hold over – give away business assets </a:t>
            </a:r>
          </a:p>
          <a:p>
            <a:r>
              <a:rPr lang="en-GB" sz="1000" dirty="0">
                <a:solidFill>
                  <a:srgbClr val="1C1C1C"/>
                </a:solidFill>
              </a:rPr>
              <a:t>The person you give them to pays the CGT when they sell them</a:t>
            </a:r>
            <a:endParaRPr lang="en-GB" sz="1600" dirty="0">
              <a:solidFill>
                <a:srgbClr val="1C1C1C"/>
              </a:solidFill>
            </a:endParaRPr>
          </a:p>
          <a:p>
            <a:pPr marL="171450" indent="-171450">
              <a:buFontTx/>
              <a:buChar char="-"/>
            </a:pPr>
            <a:r>
              <a:rPr lang="en-GB" sz="1000" dirty="0">
                <a:solidFill>
                  <a:srgbClr val="1C1C1C"/>
                </a:solidFill>
              </a:rPr>
              <a:t>Sole trader or business Partner or have at least 5% of voting rights in a company (your personal company)</a:t>
            </a:r>
          </a:p>
          <a:p>
            <a:pPr marL="171450" indent="-171450">
              <a:buFontTx/>
              <a:buChar char="-"/>
            </a:pPr>
            <a:r>
              <a:rPr lang="en-GB" sz="1000" dirty="0">
                <a:solidFill>
                  <a:srgbClr val="1C1C1C"/>
                </a:solidFill>
              </a:rPr>
              <a:t>Use the assets in your business or personal company</a:t>
            </a:r>
          </a:p>
          <a:p>
            <a:r>
              <a:rPr lang="en-GB" sz="1000" dirty="0">
                <a:solidFill>
                  <a:srgbClr val="1C1C1C"/>
                </a:solidFill>
              </a:rPr>
              <a:t>(usually get partial relief is you used the assets only partly for your business)</a:t>
            </a:r>
          </a:p>
          <a:p>
            <a:endParaRPr lang="en-GB" sz="1000" dirty="0">
              <a:solidFill>
                <a:srgbClr val="1C1C1C"/>
              </a:solidFill>
            </a:endParaRPr>
          </a:p>
          <a:p>
            <a:r>
              <a:rPr lang="en-GB" sz="1000" dirty="0">
                <a:solidFill>
                  <a:srgbClr val="1C1C1C"/>
                </a:solidFill>
              </a:rPr>
              <a:t>Give away shares (main activities Trading / not investment only business) </a:t>
            </a:r>
          </a:p>
          <a:p>
            <a:pPr marL="171450" indent="-171450">
              <a:buFontTx/>
              <a:buChar char="-"/>
            </a:pPr>
            <a:r>
              <a:rPr lang="en-GB" sz="1000" dirty="0">
                <a:solidFill>
                  <a:srgbClr val="1C1C1C"/>
                </a:solidFill>
              </a:rPr>
              <a:t>Not listed on any recognised stock exchange</a:t>
            </a:r>
          </a:p>
          <a:p>
            <a:pPr marL="171450" indent="-171450">
              <a:buFontTx/>
              <a:buChar char="-"/>
            </a:pPr>
            <a:r>
              <a:rPr lang="en-GB" sz="1000" dirty="0">
                <a:solidFill>
                  <a:srgbClr val="1C1C1C"/>
                </a:solidFill>
              </a:rPr>
              <a:t>Your personal company</a:t>
            </a:r>
          </a:p>
        </p:txBody>
      </p:sp>
      <p:sp>
        <p:nvSpPr>
          <p:cNvPr id="7" name="TextBox 6">
            <a:extLst>
              <a:ext uri="{FF2B5EF4-FFF2-40B4-BE49-F238E27FC236}">
                <a16:creationId xmlns:a16="http://schemas.microsoft.com/office/drawing/2014/main" id="{BD399E90-42A9-D9F5-1F2F-0E76602EE124}"/>
              </a:ext>
            </a:extLst>
          </p:cNvPr>
          <p:cNvSpPr txBox="1"/>
          <p:nvPr/>
        </p:nvSpPr>
        <p:spPr>
          <a:xfrm>
            <a:off x="5273132" y="265945"/>
            <a:ext cx="2952328" cy="646331"/>
          </a:xfrm>
          <a:prstGeom prst="rect">
            <a:avLst/>
          </a:prstGeom>
          <a:noFill/>
        </p:spPr>
        <p:txBody>
          <a:bodyPr wrap="square" rtlCol="0">
            <a:spAutoFit/>
          </a:bodyPr>
          <a:lstStyle/>
          <a:p>
            <a:r>
              <a:rPr lang="en-GB" b="1" dirty="0">
                <a:solidFill>
                  <a:schemeClr val="bg2"/>
                </a:solidFill>
              </a:rPr>
              <a:t>Hold Over Relief on gifts</a:t>
            </a:r>
          </a:p>
          <a:p>
            <a:endParaRPr lang="en-GB" dirty="0"/>
          </a:p>
        </p:txBody>
      </p:sp>
      <p:sp>
        <p:nvSpPr>
          <p:cNvPr id="8" name="TextBox 7">
            <a:extLst>
              <a:ext uri="{FF2B5EF4-FFF2-40B4-BE49-F238E27FC236}">
                <a16:creationId xmlns:a16="http://schemas.microsoft.com/office/drawing/2014/main" id="{63EFC4ED-B47B-1236-0502-606398CD7B58}"/>
              </a:ext>
            </a:extLst>
          </p:cNvPr>
          <p:cNvSpPr txBox="1"/>
          <p:nvPr/>
        </p:nvSpPr>
        <p:spPr>
          <a:xfrm>
            <a:off x="4602832" y="2779763"/>
            <a:ext cx="4032448" cy="1446550"/>
          </a:xfrm>
          <a:prstGeom prst="rect">
            <a:avLst/>
          </a:prstGeom>
          <a:noFill/>
        </p:spPr>
        <p:txBody>
          <a:bodyPr wrap="square" rtlCol="0">
            <a:spAutoFit/>
          </a:bodyPr>
          <a:lstStyle/>
          <a:p>
            <a:r>
              <a:rPr lang="en-GB" sz="1000" dirty="0">
                <a:solidFill>
                  <a:srgbClr val="1C1C1C"/>
                </a:solidFill>
              </a:rPr>
              <a:t>Gift of land to company no CGT but company pays stamp duty on market value.  Company can then issue you with shares and cost of the property becomes market value at the time of the gift.  Immediately chargeable transfer for IHT.</a:t>
            </a:r>
          </a:p>
          <a:p>
            <a:endParaRPr lang="en-GB" sz="1000" dirty="0">
              <a:solidFill>
                <a:srgbClr val="1C1C1C"/>
              </a:solidFill>
            </a:endParaRPr>
          </a:p>
          <a:p>
            <a:r>
              <a:rPr lang="en-GB" sz="1000" dirty="0">
                <a:solidFill>
                  <a:srgbClr val="1C1C1C"/>
                </a:solidFill>
              </a:rPr>
              <a:t>Transfer to Co. Ltd you sell the property to Co. Ltd co for an amount which the Company owes you – Director’s loan.</a:t>
            </a:r>
          </a:p>
          <a:p>
            <a:endParaRPr lang="en-GB" dirty="0"/>
          </a:p>
        </p:txBody>
      </p:sp>
    </p:spTree>
    <p:extLst>
      <p:ext uri="{BB962C8B-B14F-4D97-AF65-F5344CB8AC3E}">
        <p14:creationId xmlns:p14="http://schemas.microsoft.com/office/powerpoint/2010/main" val="1873525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74E9-AC8D-F243-03BB-066BF79BD12F}"/>
              </a:ext>
            </a:extLst>
          </p:cNvPr>
          <p:cNvSpPr>
            <a:spLocks noGrp="1"/>
          </p:cNvSpPr>
          <p:nvPr>
            <p:ph type="title"/>
          </p:nvPr>
        </p:nvSpPr>
        <p:spPr/>
        <p:txBody>
          <a:bodyPr/>
          <a:lstStyle/>
          <a:p>
            <a:r>
              <a:rPr lang="en-GB" dirty="0"/>
              <a:t>Wills</a:t>
            </a:r>
          </a:p>
        </p:txBody>
      </p:sp>
      <p:sp>
        <p:nvSpPr>
          <p:cNvPr id="3" name="Content Placeholder 2">
            <a:extLst>
              <a:ext uri="{FF2B5EF4-FFF2-40B4-BE49-F238E27FC236}">
                <a16:creationId xmlns:a16="http://schemas.microsoft.com/office/drawing/2014/main" id="{E53B2AAC-2777-7385-8055-BDBA91C265F4}"/>
              </a:ext>
            </a:extLst>
          </p:cNvPr>
          <p:cNvSpPr>
            <a:spLocks noGrp="1"/>
          </p:cNvSpPr>
          <p:nvPr>
            <p:ph idx="1"/>
          </p:nvPr>
        </p:nvSpPr>
        <p:spPr>
          <a:xfrm>
            <a:off x="179512" y="1556793"/>
            <a:ext cx="6192688" cy="4392488"/>
          </a:xfrm>
        </p:spPr>
        <p:txBody>
          <a:bodyPr>
            <a:normAutofit fontScale="55000" lnSpcReduction="20000"/>
          </a:bodyPr>
          <a:lstStyle/>
          <a:p>
            <a:r>
              <a:rPr lang="en-GB" sz="4400" dirty="0"/>
              <a:t>Outright gift of Residue</a:t>
            </a:r>
          </a:p>
          <a:p>
            <a:pPr marL="0" indent="0">
              <a:buNone/>
            </a:pPr>
            <a:r>
              <a:rPr lang="en-GB" dirty="0"/>
              <a:t>      - </a:t>
            </a:r>
            <a:r>
              <a:rPr lang="en-GB" dirty="0">
                <a:solidFill>
                  <a:schemeClr val="tx2"/>
                </a:solidFill>
              </a:rPr>
              <a:t>CGT uplift on death</a:t>
            </a:r>
          </a:p>
          <a:p>
            <a:pPr marL="0" indent="0">
              <a:buNone/>
            </a:pPr>
            <a:r>
              <a:rPr lang="en-GB" dirty="0">
                <a:solidFill>
                  <a:schemeClr val="tx2"/>
                </a:solidFill>
              </a:rPr>
              <a:t>      - Business Relief / Agricultural Relief </a:t>
            </a:r>
          </a:p>
          <a:p>
            <a:pPr marL="0" indent="0">
              <a:buNone/>
            </a:pPr>
            <a:r>
              <a:rPr lang="en-GB" dirty="0"/>
              <a:t>      - </a:t>
            </a:r>
            <a:r>
              <a:rPr lang="en-GB" dirty="0">
                <a:solidFill>
                  <a:schemeClr val="tx2"/>
                </a:solidFill>
              </a:rPr>
              <a:t>10% to Charity reduces IHT rate 40% to 36%</a:t>
            </a:r>
          </a:p>
          <a:p>
            <a:r>
              <a:rPr lang="en-GB" sz="4400" dirty="0"/>
              <a:t>Business and Agricultural Property Legacy</a:t>
            </a:r>
          </a:p>
          <a:p>
            <a:r>
              <a:rPr lang="en-GB" sz="4400" dirty="0"/>
              <a:t>Life interest – income only or flexible</a:t>
            </a:r>
          </a:p>
          <a:p>
            <a:pPr marL="0" indent="0">
              <a:buNone/>
            </a:pPr>
            <a:r>
              <a:rPr lang="en-GB" sz="2900" dirty="0">
                <a:solidFill>
                  <a:schemeClr val="tx2"/>
                </a:solidFill>
              </a:rPr>
              <a:t>       - care fee planning</a:t>
            </a:r>
          </a:p>
          <a:p>
            <a:r>
              <a:rPr lang="en-GB" sz="4400" dirty="0"/>
              <a:t>Discretionary Trust</a:t>
            </a:r>
          </a:p>
          <a:p>
            <a:pPr marL="0" indent="0">
              <a:buNone/>
            </a:pPr>
            <a:r>
              <a:rPr lang="en-GB" sz="2900" dirty="0">
                <a:solidFill>
                  <a:schemeClr val="tx2"/>
                </a:solidFill>
              </a:rPr>
              <a:t>         - development land / disputes</a:t>
            </a:r>
          </a:p>
          <a:p>
            <a:r>
              <a:rPr lang="en-GB" sz="4400" dirty="0"/>
              <a:t>Nil Rate Band Trusts (pre 2006 Wills)</a:t>
            </a:r>
          </a:p>
          <a:p>
            <a:r>
              <a:rPr lang="en-GB" sz="4400" dirty="0"/>
              <a:t>Partnership / Shareholder Agreement</a:t>
            </a:r>
          </a:p>
          <a:p>
            <a:pPr marL="0" indent="0">
              <a:buNone/>
            </a:pPr>
            <a:r>
              <a:rPr lang="en-GB" sz="2400" dirty="0"/>
              <a:t>          </a:t>
            </a:r>
            <a:r>
              <a:rPr lang="en-GB" sz="2900" dirty="0">
                <a:solidFill>
                  <a:schemeClr val="tx2"/>
                </a:solidFill>
              </a:rPr>
              <a:t>- may have an automatic or option to buy</a:t>
            </a:r>
          </a:p>
          <a:p>
            <a:pPr marL="0" indent="0">
              <a:buNone/>
            </a:pPr>
            <a:r>
              <a:rPr lang="en-GB" sz="2900" dirty="0">
                <a:solidFill>
                  <a:schemeClr val="tx2"/>
                </a:solidFill>
              </a:rPr>
              <a:t>        - if not exercised – Agreements to permit share to be left by Will</a:t>
            </a:r>
          </a:p>
        </p:txBody>
      </p:sp>
      <p:pic>
        <p:nvPicPr>
          <p:cNvPr id="5" name="Picture 4">
            <a:extLst>
              <a:ext uri="{FF2B5EF4-FFF2-40B4-BE49-F238E27FC236}">
                <a16:creationId xmlns:a16="http://schemas.microsoft.com/office/drawing/2014/main" id="{AE3F5C82-C493-0AE1-E572-B2C8C405E46C}"/>
              </a:ext>
            </a:extLst>
          </p:cNvPr>
          <p:cNvPicPr>
            <a:picLocks noChangeAspect="1"/>
          </p:cNvPicPr>
          <p:nvPr/>
        </p:nvPicPr>
        <p:blipFill>
          <a:blip r:embed="rId2"/>
          <a:stretch>
            <a:fillRect/>
          </a:stretch>
        </p:blipFill>
        <p:spPr>
          <a:xfrm>
            <a:off x="6012160" y="548680"/>
            <a:ext cx="2808312" cy="5400600"/>
          </a:xfrm>
          <a:prstGeom prst="rect">
            <a:avLst/>
          </a:prstGeom>
        </p:spPr>
      </p:pic>
    </p:spTree>
    <p:extLst>
      <p:ext uri="{BB962C8B-B14F-4D97-AF65-F5344CB8AC3E}">
        <p14:creationId xmlns:p14="http://schemas.microsoft.com/office/powerpoint/2010/main" val="310091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9C9-A215-1F32-B03A-0368125C949A}"/>
              </a:ext>
            </a:extLst>
          </p:cNvPr>
          <p:cNvSpPr>
            <a:spLocks noGrp="1"/>
          </p:cNvSpPr>
          <p:nvPr>
            <p:ph type="title"/>
          </p:nvPr>
        </p:nvSpPr>
        <p:spPr/>
        <p:txBody>
          <a:bodyPr/>
          <a:lstStyle/>
          <a:p>
            <a:r>
              <a:rPr lang="en-GB" dirty="0"/>
              <a:t>Questions</a:t>
            </a:r>
          </a:p>
        </p:txBody>
      </p:sp>
      <p:pic>
        <p:nvPicPr>
          <p:cNvPr id="4" name="Content Placeholder 3">
            <a:extLst>
              <a:ext uri="{FF2B5EF4-FFF2-40B4-BE49-F238E27FC236}">
                <a16:creationId xmlns:a16="http://schemas.microsoft.com/office/drawing/2014/main" id="{B76B7EB6-8A73-0536-3508-6C7F2B4DB190}"/>
              </a:ext>
            </a:extLst>
          </p:cNvPr>
          <p:cNvPicPr>
            <a:picLocks noGrp="1" noChangeAspect="1"/>
          </p:cNvPicPr>
          <p:nvPr>
            <p:ph idx="1"/>
          </p:nvPr>
        </p:nvPicPr>
        <p:blipFill>
          <a:blip r:embed="rId2"/>
          <a:stretch>
            <a:fillRect/>
          </a:stretch>
        </p:blipFill>
        <p:spPr>
          <a:xfrm>
            <a:off x="3131840" y="2348880"/>
            <a:ext cx="3383573" cy="2481287"/>
          </a:xfrm>
          <a:prstGeom prst="rect">
            <a:avLst/>
          </a:prstGeom>
        </p:spPr>
      </p:pic>
    </p:spTree>
    <p:extLst>
      <p:ext uri="{BB962C8B-B14F-4D97-AF65-F5344CB8AC3E}">
        <p14:creationId xmlns:p14="http://schemas.microsoft.com/office/powerpoint/2010/main" val="321469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A955BCF-47B9-9EBA-8C40-AAA5AE63E078}"/>
              </a:ext>
            </a:extLst>
          </p:cNvPr>
          <p:cNvPicPr>
            <a:picLocks noGrp="1" noChangeAspect="1"/>
          </p:cNvPicPr>
          <p:nvPr>
            <p:ph idx="1"/>
          </p:nvPr>
        </p:nvPicPr>
        <p:blipFill>
          <a:blip r:embed="rId2"/>
          <a:stretch>
            <a:fillRect/>
          </a:stretch>
        </p:blipFill>
        <p:spPr>
          <a:xfrm>
            <a:off x="683568" y="2420888"/>
            <a:ext cx="8229600" cy="1804415"/>
          </a:xfrm>
          <a:prstGeom prst="rect">
            <a:avLst/>
          </a:prstGeom>
        </p:spPr>
      </p:pic>
      <p:pic>
        <p:nvPicPr>
          <p:cNvPr id="7" name="Picture 6">
            <a:extLst>
              <a:ext uri="{FF2B5EF4-FFF2-40B4-BE49-F238E27FC236}">
                <a16:creationId xmlns:a16="http://schemas.microsoft.com/office/drawing/2014/main" id="{26E0103D-403E-0EBF-F24A-F4CF7DF84F4E}"/>
              </a:ext>
            </a:extLst>
          </p:cNvPr>
          <p:cNvPicPr>
            <a:picLocks noChangeAspect="1"/>
          </p:cNvPicPr>
          <p:nvPr/>
        </p:nvPicPr>
        <p:blipFill>
          <a:blip r:embed="rId3"/>
          <a:stretch>
            <a:fillRect/>
          </a:stretch>
        </p:blipFill>
        <p:spPr>
          <a:xfrm>
            <a:off x="437541" y="704773"/>
            <a:ext cx="8230313" cy="1140051"/>
          </a:xfrm>
          <a:prstGeom prst="rect">
            <a:avLst/>
          </a:prstGeom>
        </p:spPr>
      </p:pic>
      <p:pic>
        <p:nvPicPr>
          <p:cNvPr id="9" name="Picture 8">
            <a:extLst>
              <a:ext uri="{FF2B5EF4-FFF2-40B4-BE49-F238E27FC236}">
                <a16:creationId xmlns:a16="http://schemas.microsoft.com/office/drawing/2014/main" id="{75000C8F-FD5C-323F-BF4F-799A53771D81}"/>
              </a:ext>
            </a:extLst>
          </p:cNvPr>
          <p:cNvPicPr>
            <a:picLocks noChangeAspect="1"/>
          </p:cNvPicPr>
          <p:nvPr/>
        </p:nvPicPr>
        <p:blipFill>
          <a:blip r:embed="rId4"/>
          <a:stretch>
            <a:fillRect/>
          </a:stretch>
        </p:blipFill>
        <p:spPr>
          <a:xfrm>
            <a:off x="1547664" y="4653136"/>
            <a:ext cx="2786113" cy="1322947"/>
          </a:xfrm>
          <a:prstGeom prst="rect">
            <a:avLst/>
          </a:prstGeom>
        </p:spPr>
      </p:pic>
      <p:pic>
        <p:nvPicPr>
          <p:cNvPr id="10" name="Picture 9">
            <a:extLst>
              <a:ext uri="{FF2B5EF4-FFF2-40B4-BE49-F238E27FC236}">
                <a16:creationId xmlns:a16="http://schemas.microsoft.com/office/drawing/2014/main" id="{D21CFB62-35E7-AA53-CEDB-81BD5E592062}"/>
              </a:ext>
            </a:extLst>
          </p:cNvPr>
          <p:cNvPicPr>
            <a:picLocks noChangeAspect="1"/>
          </p:cNvPicPr>
          <p:nvPr/>
        </p:nvPicPr>
        <p:blipFill>
          <a:blip r:embed="rId5"/>
          <a:stretch>
            <a:fillRect/>
          </a:stretch>
        </p:blipFill>
        <p:spPr>
          <a:xfrm>
            <a:off x="5148064" y="4654650"/>
            <a:ext cx="2578832" cy="1322947"/>
          </a:xfrm>
          <a:prstGeom prst="rect">
            <a:avLst/>
          </a:prstGeom>
        </p:spPr>
      </p:pic>
    </p:spTree>
    <p:extLst>
      <p:ext uri="{BB962C8B-B14F-4D97-AF65-F5344CB8AC3E}">
        <p14:creationId xmlns:p14="http://schemas.microsoft.com/office/powerpoint/2010/main" val="153757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3FA1A81-C65B-6BD2-E3B9-EE9DC4A97809}"/>
              </a:ext>
            </a:extLst>
          </p:cNvPr>
          <p:cNvPicPr>
            <a:picLocks noGrp="1" noChangeAspect="1"/>
          </p:cNvPicPr>
          <p:nvPr>
            <p:ph idx="1"/>
          </p:nvPr>
        </p:nvPicPr>
        <p:blipFill>
          <a:blip r:embed="rId2"/>
          <a:stretch>
            <a:fillRect/>
          </a:stretch>
        </p:blipFill>
        <p:spPr>
          <a:xfrm>
            <a:off x="758265" y="908720"/>
            <a:ext cx="2840982" cy="2265115"/>
          </a:xfrm>
          <a:prstGeom prst="rect">
            <a:avLst/>
          </a:prstGeom>
        </p:spPr>
      </p:pic>
      <p:pic>
        <p:nvPicPr>
          <p:cNvPr id="5" name="Picture 4">
            <a:extLst>
              <a:ext uri="{FF2B5EF4-FFF2-40B4-BE49-F238E27FC236}">
                <a16:creationId xmlns:a16="http://schemas.microsoft.com/office/drawing/2014/main" id="{2F37CBA1-41A6-0768-EC8E-5548A72B3825}"/>
              </a:ext>
            </a:extLst>
          </p:cNvPr>
          <p:cNvPicPr>
            <a:picLocks noChangeAspect="1"/>
          </p:cNvPicPr>
          <p:nvPr/>
        </p:nvPicPr>
        <p:blipFill>
          <a:blip r:embed="rId3"/>
          <a:stretch>
            <a:fillRect/>
          </a:stretch>
        </p:blipFill>
        <p:spPr>
          <a:xfrm>
            <a:off x="758265" y="3284984"/>
            <a:ext cx="2840982" cy="3158002"/>
          </a:xfrm>
          <a:prstGeom prst="rect">
            <a:avLst/>
          </a:prstGeom>
        </p:spPr>
      </p:pic>
      <p:sp>
        <p:nvSpPr>
          <p:cNvPr id="7" name="TextBox 6">
            <a:extLst>
              <a:ext uri="{FF2B5EF4-FFF2-40B4-BE49-F238E27FC236}">
                <a16:creationId xmlns:a16="http://schemas.microsoft.com/office/drawing/2014/main" id="{4EAF9ADD-3FB6-47BE-70D5-8D5D6A17C2FB}"/>
              </a:ext>
            </a:extLst>
          </p:cNvPr>
          <p:cNvSpPr txBox="1"/>
          <p:nvPr/>
        </p:nvSpPr>
        <p:spPr>
          <a:xfrm>
            <a:off x="3707904" y="848719"/>
            <a:ext cx="5328592" cy="8279190"/>
          </a:xfrm>
          <a:prstGeom prst="rect">
            <a:avLst/>
          </a:prstGeom>
          <a:noFill/>
        </p:spPr>
        <p:txBody>
          <a:bodyPr wrap="square" rtlCol="0">
            <a:spAutoFit/>
          </a:bodyPr>
          <a:lstStyle/>
          <a:p>
            <a:pPr marL="342900" indent="-342900">
              <a:buFont typeface="Arial" panose="020B0604020202020204" pitchFamily="34" charset="0"/>
              <a:buChar char="•"/>
            </a:pPr>
            <a:endParaRPr lang="en-GB" sz="2000" dirty="0">
              <a:solidFill>
                <a:srgbClr val="1C1C1C"/>
              </a:solidFill>
            </a:endParaRPr>
          </a:p>
          <a:p>
            <a:pPr marL="342900" indent="-342900">
              <a:buFont typeface="Arial" panose="020B0604020202020204" pitchFamily="34" charset="0"/>
              <a:buChar char="•"/>
            </a:pPr>
            <a:r>
              <a:rPr lang="en-GB" sz="2000" dirty="0">
                <a:solidFill>
                  <a:srgbClr val="1C1C1C"/>
                </a:solidFill>
              </a:rPr>
              <a:t>Established 2008</a:t>
            </a:r>
          </a:p>
          <a:p>
            <a:pPr marL="285750" indent="-285750">
              <a:buFont typeface="Arial" panose="020B0604020202020204" pitchFamily="34" charset="0"/>
              <a:buChar char="•"/>
            </a:pPr>
            <a:r>
              <a:rPr lang="en-GB" sz="2000" dirty="0">
                <a:solidFill>
                  <a:srgbClr val="1C1C1C"/>
                </a:solidFill>
              </a:rPr>
              <a:t>Offices – Chester and Liverpool</a:t>
            </a:r>
          </a:p>
          <a:p>
            <a:pPr marL="285750" indent="-285750">
              <a:buFont typeface="Arial" panose="020B0604020202020204" pitchFamily="34" charset="0"/>
              <a:buChar char="•"/>
            </a:pPr>
            <a:r>
              <a:rPr lang="en-GB" sz="2000" dirty="0">
                <a:solidFill>
                  <a:srgbClr val="1C1C1C"/>
                </a:solidFill>
              </a:rPr>
              <a:t>Medium sized law firm – 70 plus work force</a:t>
            </a:r>
          </a:p>
          <a:p>
            <a:pPr marL="285750" indent="-285750">
              <a:buFont typeface="Arial" panose="020B0604020202020204" pitchFamily="34" charset="0"/>
              <a:buChar char="•"/>
            </a:pPr>
            <a:r>
              <a:rPr lang="en-GB" sz="2000" dirty="0">
                <a:solidFill>
                  <a:srgbClr val="1C1C1C"/>
                </a:solidFill>
              </a:rPr>
              <a:t>Legal 500 and Chambers – High Net Worth</a:t>
            </a:r>
          </a:p>
          <a:p>
            <a:pPr marL="285750" indent="-285750">
              <a:buFont typeface="Arial" panose="020B0604020202020204" pitchFamily="34" charset="0"/>
              <a:buChar char="•"/>
            </a:pPr>
            <a:r>
              <a:rPr lang="en-GB" sz="2000" dirty="0">
                <a:solidFill>
                  <a:srgbClr val="1C1C1C"/>
                </a:solidFill>
              </a:rPr>
              <a:t>Full service law firm </a:t>
            </a:r>
          </a:p>
          <a:p>
            <a:endParaRPr lang="en-GB" sz="2000" dirty="0">
              <a:solidFill>
                <a:srgbClr val="1C1C1C"/>
              </a:solidFill>
            </a:endParaRPr>
          </a:p>
          <a:p>
            <a:endParaRPr lang="en-GB" sz="2000" dirty="0">
              <a:solidFill>
                <a:srgbClr val="1C1C1C"/>
              </a:solidFill>
            </a:endParaRPr>
          </a:p>
          <a:p>
            <a:pPr marL="285750" indent="-285750">
              <a:buFont typeface="Arial" panose="020B0604020202020204" pitchFamily="34" charset="0"/>
              <a:buChar char="•"/>
            </a:pPr>
            <a:r>
              <a:rPr lang="en-GB" sz="2000" dirty="0">
                <a:solidFill>
                  <a:srgbClr val="1C1C1C"/>
                </a:solidFill>
              </a:rPr>
              <a:t>Society for Trust and Estate Practitioners (STEP) </a:t>
            </a:r>
            <a:r>
              <a:rPr lang="en-GB" sz="1400" dirty="0">
                <a:solidFill>
                  <a:schemeClr val="bg2"/>
                </a:solidFill>
              </a:rPr>
              <a:t>Former Chair and vice Chair of STEP Cheshire Committee</a:t>
            </a:r>
          </a:p>
          <a:p>
            <a:pPr marL="285750" indent="-285750">
              <a:buFont typeface="Arial" panose="020B0604020202020204" pitchFamily="34" charset="0"/>
              <a:buChar char="•"/>
            </a:pPr>
            <a:r>
              <a:rPr lang="en-GB" sz="2000" dirty="0">
                <a:solidFill>
                  <a:srgbClr val="1C1C1C"/>
                </a:solidFill>
              </a:rPr>
              <a:t>Association of Lifetime Lawyers (ALL) </a:t>
            </a:r>
          </a:p>
          <a:p>
            <a:pPr marL="0" indent="0">
              <a:buNone/>
            </a:pPr>
            <a:r>
              <a:rPr lang="en-GB" sz="1400" dirty="0">
                <a:solidFill>
                  <a:schemeClr val="bg2"/>
                </a:solidFill>
              </a:rPr>
              <a:t>       (Formerly Solicitors for the Elderly)</a:t>
            </a:r>
          </a:p>
          <a:p>
            <a:pPr marL="285750" indent="-285750">
              <a:buFont typeface="Arial" panose="020B0604020202020204" pitchFamily="34" charset="0"/>
              <a:buChar char="•"/>
            </a:pPr>
            <a:r>
              <a:rPr lang="en-GB" sz="2000" dirty="0">
                <a:solidFill>
                  <a:srgbClr val="1C1C1C"/>
                </a:solidFill>
              </a:rPr>
              <a:t>Member of the Agricultural Law Association (ALA)</a:t>
            </a:r>
          </a:p>
          <a:p>
            <a:pPr marL="285750" indent="-285750">
              <a:buFont typeface="Arial" panose="020B0604020202020204" pitchFamily="34" charset="0"/>
              <a:buChar char="•"/>
            </a:pPr>
            <a:r>
              <a:rPr lang="en-GB" sz="2000" dirty="0">
                <a:solidFill>
                  <a:srgbClr val="1C1C1C"/>
                </a:solidFill>
              </a:rPr>
              <a:t>Member of the Country Land and Business Association (CLA)</a:t>
            </a:r>
          </a:p>
          <a:p>
            <a:pPr marL="285750" indent="-285750">
              <a:buFont typeface="Arial" panose="020B0604020202020204" pitchFamily="34" charset="0"/>
              <a:buChar char="•"/>
            </a:pPr>
            <a:r>
              <a:rPr lang="en-GB" sz="2000" dirty="0">
                <a:solidFill>
                  <a:srgbClr val="1C1C1C"/>
                </a:solidFill>
              </a:rPr>
              <a:t>Cheshire Later Life Hub </a:t>
            </a:r>
            <a:r>
              <a:rPr lang="en-GB" sz="1400" dirty="0">
                <a:solidFill>
                  <a:srgbClr val="1C1C1C"/>
                </a:solidFill>
              </a:rPr>
              <a:t>- </a:t>
            </a:r>
            <a:r>
              <a:rPr lang="en-GB" sz="1400" dirty="0">
                <a:solidFill>
                  <a:schemeClr val="bg2"/>
                </a:solidFill>
              </a:rPr>
              <a:t>One of Founding Members</a:t>
            </a:r>
          </a:p>
          <a:p>
            <a:pPr marL="285750" indent="-285750">
              <a:buFont typeface="Arial" panose="020B0604020202020204" pitchFamily="34" charset="0"/>
              <a:buChar char="•"/>
            </a:pPr>
            <a:r>
              <a:rPr lang="en-GB" sz="2000" dirty="0">
                <a:solidFill>
                  <a:srgbClr val="1C1C1C"/>
                </a:solidFill>
              </a:rPr>
              <a:t>19 years Post Qualification experience</a:t>
            </a:r>
          </a:p>
          <a:p>
            <a:pPr marL="285750" indent="-285750">
              <a:buFont typeface="Arial" panose="020B0604020202020204" pitchFamily="34" charset="0"/>
              <a:buChar char="•"/>
            </a:pPr>
            <a:endParaRPr lang="en-GB" sz="2000" dirty="0">
              <a:solidFill>
                <a:srgbClr val="1C1C1C"/>
              </a:solidFill>
            </a:endParaRPr>
          </a:p>
          <a:p>
            <a:pPr marL="285750" indent="-285750">
              <a:buFont typeface="Arial" panose="020B0604020202020204" pitchFamily="34" charset="0"/>
              <a:buChar char="•"/>
            </a:pPr>
            <a:endParaRPr lang="en-GB" sz="2000" dirty="0">
              <a:solidFill>
                <a:srgbClr val="1C1C1C"/>
              </a:solidFill>
            </a:endParaRPr>
          </a:p>
          <a:p>
            <a:pPr marL="285750" indent="-285750">
              <a:buFont typeface="Arial" panose="020B0604020202020204" pitchFamily="34" charset="0"/>
              <a:buChar char="•"/>
            </a:pPr>
            <a:endParaRPr lang="en-GB" sz="2000" dirty="0">
              <a:solidFill>
                <a:srgbClr val="1C1C1C"/>
              </a:solidFill>
            </a:endParaRPr>
          </a:p>
          <a:p>
            <a:pPr marL="285750" indent="-285750">
              <a:buFont typeface="Arial" panose="020B0604020202020204" pitchFamily="34" charset="0"/>
              <a:buChar char="•"/>
            </a:pPr>
            <a:endParaRPr lang="en-GB" sz="2000" dirty="0">
              <a:solidFill>
                <a:srgbClr val="1C1C1C"/>
              </a:solidFill>
            </a:endParaRPr>
          </a:p>
          <a:p>
            <a:pPr marL="285750" indent="-285750">
              <a:buFont typeface="Arial" panose="020B0604020202020204" pitchFamily="34" charset="0"/>
              <a:buChar char="•"/>
            </a:pPr>
            <a:endParaRPr lang="en-GB" sz="2000" dirty="0">
              <a:solidFill>
                <a:srgbClr val="1C1C1C"/>
              </a:solidFill>
            </a:endParaRPr>
          </a:p>
          <a:p>
            <a:pPr marL="0" indent="0">
              <a:buNone/>
            </a:pPr>
            <a:endParaRPr lang="en-GB" sz="2000" dirty="0">
              <a:solidFill>
                <a:schemeClr val="bg2"/>
              </a:solidFill>
            </a:endParaRPr>
          </a:p>
          <a:p>
            <a:pPr marL="285750" indent="-285750">
              <a:buFont typeface="Arial" panose="020B0604020202020204" pitchFamily="34" charset="0"/>
              <a:buChar char="•"/>
            </a:pPr>
            <a:endParaRPr lang="en-GB" sz="2000" dirty="0">
              <a:solidFill>
                <a:srgbClr val="1C1C1C"/>
              </a:solidFill>
            </a:endParaRPr>
          </a:p>
          <a:p>
            <a:pPr marL="285750" indent="-285750">
              <a:buFont typeface="Arial" panose="020B0604020202020204" pitchFamily="34" charset="0"/>
              <a:buChar char="•"/>
            </a:pPr>
            <a:endParaRPr lang="en-GB" sz="2000" dirty="0">
              <a:solidFill>
                <a:srgbClr val="1C1C1C"/>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94588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EBE1-CD71-7E36-0339-0B6A1E77D1CB}"/>
              </a:ext>
            </a:extLst>
          </p:cNvPr>
          <p:cNvSpPr>
            <a:spLocks noGrp="1"/>
          </p:cNvSpPr>
          <p:nvPr>
            <p:ph type="title"/>
          </p:nvPr>
        </p:nvSpPr>
        <p:spPr/>
        <p:txBody>
          <a:bodyPr/>
          <a:lstStyle/>
          <a:p>
            <a:r>
              <a:rPr lang="en-GB" dirty="0"/>
              <a:t>Planning for the ideals and the unknowns</a:t>
            </a:r>
          </a:p>
        </p:txBody>
      </p:sp>
      <p:sp>
        <p:nvSpPr>
          <p:cNvPr id="3" name="Content Placeholder 2">
            <a:extLst>
              <a:ext uri="{FF2B5EF4-FFF2-40B4-BE49-F238E27FC236}">
                <a16:creationId xmlns:a16="http://schemas.microsoft.com/office/drawing/2014/main" id="{29F549C2-0320-4DE5-0295-1B0F80ED08AF}"/>
              </a:ext>
            </a:extLst>
          </p:cNvPr>
          <p:cNvSpPr>
            <a:spLocks noGrp="1"/>
          </p:cNvSpPr>
          <p:nvPr>
            <p:ph idx="1"/>
          </p:nvPr>
        </p:nvSpPr>
        <p:spPr>
          <a:xfrm>
            <a:off x="251520" y="2276872"/>
            <a:ext cx="8229600" cy="4281339"/>
          </a:xfrm>
        </p:spPr>
        <p:txBody>
          <a:bodyPr/>
          <a:lstStyle/>
          <a:p>
            <a:r>
              <a:rPr lang="en-GB" dirty="0"/>
              <a:t>Estate review</a:t>
            </a:r>
          </a:p>
          <a:p>
            <a:r>
              <a:rPr lang="en-GB" dirty="0"/>
              <a:t>Inheritance Tax / Capital Gains Tax</a:t>
            </a:r>
          </a:p>
          <a:p>
            <a:r>
              <a:rPr lang="en-GB" dirty="0"/>
              <a:t>Considering lifetime gifts</a:t>
            </a:r>
          </a:p>
          <a:p>
            <a:r>
              <a:rPr lang="en-GB" dirty="0"/>
              <a:t>Trusts</a:t>
            </a:r>
          </a:p>
          <a:p>
            <a:r>
              <a:rPr lang="en-GB" dirty="0"/>
              <a:t>Will options / asset protection</a:t>
            </a:r>
          </a:p>
          <a:p>
            <a:r>
              <a:rPr lang="en-GB" dirty="0"/>
              <a:t>Lasting Powers of Attorney</a:t>
            </a:r>
          </a:p>
        </p:txBody>
      </p:sp>
      <p:pic>
        <p:nvPicPr>
          <p:cNvPr id="5" name="Picture 4">
            <a:extLst>
              <a:ext uri="{FF2B5EF4-FFF2-40B4-BE49-F238E27FC236}">
                <a16:creationId xmlns:a16="http://schemas.microsoft.com/office/drawing/2014/main" id="{FC6AE5A6-34AD-E06D-7852-B3DDF3A4CC46}"/>
              </a:ext>
            </a:extLst>
          </p:cNvPr>
          <p:cNvPicPr>
            <a:picLocks noChangeAspect="1"/>
          </p:cNvPicPr>
          <p:nvPr/>
        </p:nvPicPr>
        <p:blipFill>
          <a:blip r:embed="rId2"/>
          <a:stretch>
            <a:fillRect/>
          </a:stretch>
        </p:blipFill>
        <p:spPr>
          <a:xfrm>
            <a:off x="6228184" y="1525021"/>
            <a:ext cx="2771800" cy="4920944"/>
          </a:xfrm>
          <a:prstGeom prst="rect">
            <a:avLst/>
          </a:prstGeom>
        </p:spPr>
      </p:pic>
    </p:spTree>
    <p:extLst>
      <p:ext uri="{BB962C8B-B14F-4D97-AF65-F5344CB8AC3E}">
        <p14:creationId xmlns:p14="http://schemas.microsoft.com/office/powerpoint/2010/main" val="81744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08F1-76FE-B96A-2917-1218367C3D06}"/>
              </a:ext>
            </a:extLst>
          </p:cNvPr>
          <p:cNvSpPr>
            <a:spLocks noGrp="1"/>
          </p:cNvSpPr>
          <p:nvPr>
            <p:ph type="title"/>
          </p:nvPr>
        </p:nvSpPr>
        <p:spPr>
          <a:xfrm>
            <a:off x="457200" y="-51066"/>
            <a:ext cx="8229600" cy="914400"/>
          </a:xfrm>
        </p:spPr>
        <p:txBody>
          <a:bodyPr/>
          <a:lstStyle/>
          <a:p>
            <a:r>
              <a:rPr lang="en-GB" dirty="0"/>
              <a:t>Estate Planning</a:t>
            </a:r>
          </a:p>
        </p:txBody>
      </p:sp>
      <p:pic>
        <p:nvPicPr>
          <p:cNvPr id="4" name="Content Placeholder 3">
            <a:extLst>
              <a:ext uri="{FF2B5EF4-FFF2-40B4-BE49-F238E27FC236}">
                <a16:creationId xmlns:a16="http://schemas.microsoft.com/office/drawing/2014/main" id="{7C88B408-A033-5D8C-FDA3-3C71CCAFF4E3}"/>
              </a:ext>
            </a:extLst>
          </p:cNvPr>
          <p:cNvPicPr>
            <a:picLocks noGrp="1" noChangeAspect="1"/>
          </p:cNvPicPr>
          <p:nvPr>
            <p:ph idx="1"/>
          </p:nvPr>
        </p:nvPicPr>
        <p:blipFill>
          <a:blip r:embed="rId2"/>
          <a:srcRect l="6839" t="2030" r="13822" b="188"/>
          <a:stretch/>
        </p:blipFill>
        <p:spPr>
          <a:xfrm>
            <a:off x="3563888" y="2597323"/>
            <a:ext cx="2016224" cy="1656580"/>
          </a:xfrm>
          <a:prstGeom prst="rect">
            <a:avLst/>
          </a:prstGeom>
        </p:spPr>
      </p:pic>
      <p:sp>
        <p:nvSpPr>
          <p:cNvPr id="5" name="Cloud 4">
            <a:extLst>
              <a:ext uri="{FF2B5EF4-FFF2-40B4-BE49-F238E27FC236}">
                <a16:creationId xmlns:a16="http://schemas.microsoft.com/office/drawing/2014/main" id="{10858310-32F1-3BD5-0A95-2EA1F2109532}"/>
              </a:ext>
            </a:extLst>
          </p:cNvPr>
          <p:cNvSpPr/>
          <p:nvPr/>
        </p:nvSpPr>
        <p:spPr>
          <a:xfrm>
            <a:off x="3583334" y="729036"/>
            <a:ext cx="1872208" cy="153472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Where to begin?</a:t>
            </a:r>
          </a:p>
        </p:txBody>
      </p:sp>
      <p:sp>
        <p:nvSpPr>
          <p:cNvPr id="6" name="Oval 5">
            <a:extLst>
              <a:ext uri="{FF2B5EF4-FFF2-40B4-BE49-F238E27FC236}">
                <a16:creationId xmlns:a16="http://schemas.microsoft.com/office/drawing/2014/main" id="{6C707495-4325-20DD-9208-ABEB7D84C124}"/>
              </a:ext>
            </a:extLst>
          </p:cNvPr>
          <p:cNvSpPr/>
          <p:nvPr/>
        </p:nvSpPr>
        <p:spPr>
          <a:xfrm>
            <a:off x="175567" y="2600512"/>
            <a:ext cx="2016224" cy="161123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Assets and liabilities</a:t>
            </a:r>
          </a:p>
        </p:txBody>
      </p:sp>
      <p:sp>
        <p:nvSpPr>
          <p:cNvPr id="9" name="Oval 8">
            <a:extLst>
              <a:ext uri="{FF2B5EF4-FFF2-40B4-BE49-F238E27FC236}">
                <a16:creationId xmlns:a16="http://schemas.microsoft.com/office/drawing/2014/main" id="{2A9A2248-866B-599C-B340-A9B048A57326}"/>
              </a:ext>
            </a:extLst>
          </p:cNvPr>
          <p:cNvSpPr/>
          <p:nvPr/>
        </p:nvSpPr>
        <p:spPr>
          <a:xfrm>
            <a:off x="1759672" y="729036"/>
            <a:ext cx="1944216" cy="127350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Health capacity reading signing</a:t>
            </a:r>
          </a:p>
        </p:txBody>
      </p:sp>
      <p:sp>
        <p:nvSpPr>
          <p:cNvPr id="10" name="Oval 9">
            <a:extLst>
              <a:ext uri="{FF2B5EF4-FFF2-40B4-BE49-F238E27FC236}">
                <a16:creationId xmlns:a16="http://schemas.microsoft.com/office/drawing/2014/main" id="{9AA0D249-CC54-3017-4F98-5C95ACE8424B}"/>
              </a:ext>
            </a:extLst>
          </p:cNvPr>
          <p:cNvSpPr/>
          <p:nvPr/>
        </p:nvSpPr>
        <p:spPr>
          <a:xfrm>
            <a:off x="246420" y="1288440"/>
            <a:ext cx="2016224" cy="1611230"/>
          </a:xfrm>
          <a:prstGeom prst="ellipse">
            <a:avLst/>
          </a:prstGeom>
          <a:solidFill>
            <a:schemeClr val="accent5">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Family Tree </a:t>
            </a:r>
          </a:p>
          <a:p>
            <a:pPr algn="ctr"/>
            <a:r>
              <a:rPr lang="en-GB" dirty="0"/>
              <a:t>Relationships</a:t>
            </a:r>
          </a:p>
          <a:p>
            <a:pPr algn="ctr"/>
            <a:r>
              <a:rPr lang="en-GB" dirty="0"/>
              <a:t>Disability</a:t>
            </a:r>
          </a:p>
        </p:txBody>
      </p:sp>
      <p:sp>
        <p:nvSpPr>
          <p:cNvPr id="11" name="Oval 10">
            <a:extLst>
              <a:ext uri="{FF2B5EF4-FFF2-40B4-BE49-F238E27FC236}">
                <a16:creationId xmlns:a16="http://schemas.microsoft.com/office/drawing/2014/main" id="{A0A6A430-6659-2915-3355-2AF08D0030E5}"/>
              </a:ext>
            </a:extLst>
          </p:cNvPr>
          <p:cNvSpPr/>
          <p:nvPr/>
        </p:nvSpPr>
        <p:spPr>
          <a:xfrm>
            <a:off x="321030" y="3907833"/>
            <a:ext cx="2016224" cy="1534728"/>
          </a:xfrm>
          <a:prstGeom prst="ellipse">
            <a:avLst/>
          </a:prstGeom>
          <a:solidFill>
            <a:schemeClr val="accent5">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Property / Land ownership</a:t>
            </a:r>
          </a:p>
        </p:txBody>
      </p:sp>
      <p:sp>
        <p:nvSpPr>
          <p:cNvPr id="12" name="Oval 11">
            <a:extLst>
              <a:ext uri="{FF2B5EF4-FFF2-40B4-BE49-F238E27FC236}">
                <a16:creationId xmlns:a16="http://schemas.microsoft.com/office/drawing/2014/main" id="{79E39EFA-B7C4-98B7-85BF-7EF66407B5D7}"/>
              </a:ext>
            </a:extLst>
          </p:cNvPr>
          <p:cNvSpPr/>
          <p:nvPr/>
        </p:nvSpPr>
        <p:spPr>
          <a:xfrm>
            <a:off x="2906653" y="5177382"/>
            <a:ext cx="1944216" cy="128802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Pensions</a:t>
            </a:r>
          </a:p>
        </p:txBody>
      </p:sp>
      <p:sp>
        <p:nvSpPr>
          <p:cNvPr id="13" name="Oval 12">
            <a:extLst>
              <a:ext uri="{FF2B5EF4-FFF2-40B4-BE49-F238E27FC236}">
                <a16:creationId xmlns:a16="http://schemas.microsoft.com/office/drawing/2014/main" id="{23D5F46E-8BCF-9EA8-6866-B22ECA6145A4}"/>
              </a:ext>
            </a:extLst>
          </p:cNvPr>
          <p:cNvSpPr/>
          <p:nvPr/>
        </p:nvSpPr>
        <p:spPr>
          <a:xfrm>
            <a:off x="4400988" y="5050810"/>
            <a:ext cx="1872208" cy="1509348"/>
          </a:xfrm>
          <a:prstGeom prst="ellipse">
            <a:avLst/>
          </a:prstGeom>
          <a:solidFill>
            <a:schemeClr val="tx1"/>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Business Assets</a:t>
            </a:r>
          </a:p>
        </p:txBody>
      </p:sp>
      <p:sp>
        <p:nvSpPr>
          <p:cNvPr id="14" name="Oval 13">
            <a:extLst>
              <a:ext uri="{FF2B5EF4-FFF2-40B4-BE49-F238E27FC236}">
                <a16:creationId xmlns:a16="http://schemas.microsoft.com/office/drawing/2014/main" id="{06BFE85C-56C7-9B08-F0B8-85035F0C2FFA}"/>
              </a:ext>
            </a:extLst>
          </p:cNvPr>
          <p:cNvSpPr/>
          <p:nvPr/>
        </p:nvSpPr>
        <p:spPr>
          <a:xfrm>
            <a:off x="5995025" y="4995892"/>
            <a:ext cx="1728192" cy="141176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Foreign Property</a:t>
            </a:r>
          </a:p>
        </p:txBody>
      </p:sp>
      <p:sp>
        <p:nvSpPr>
          <p:cNvPr id="15" name="Oval 14">
            <a:extLst>
              <a:ext uri="{FF2B5EF4-FFF2-40B4-BE49-F238E27FC236}">
                <a16:creationId xmlns:a16="http://schemas.microsoft.com/office/drawing/2014/main" id="{4D1A62D1-905C-5A0E-9F7F-03F9006D971D}"/>
              </a:ext>
            </a:extLst>
          </p:cNvPr>
          <p:cNvSpPr/>
          <p:nvPr/>
        </p:nvSpPr>
        <p:spPr>
          <a:xfrm>
            <a:off x="7024835" y="4205781"/>
            <a:ext cx="1750289" cy="1452482"/>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Domicile</a:t>
            </a:r>
          </a:p>
        </p:txBody>
      </p:sp>
      <p:sp>
        <p:nvSpPr>
          <p:cNvPr id="16" name="Oval 15">
            <a:extLst>
              <a:ext uri="{FF2B5EF4-FFF2-40B4-BE49-F238E27FC236}">
                <a16:creationId xmlns:a16="http://schemas.microsoft.com/office/drawing/2014/main" id="{CB3216E7-99B8-3BAD-8D09-E5CCBC09968A}"/>
              </a:ext>
            </a:extLst>
          </p:cNvPr>
          <p:cNvSpPr/>
          <p:nvPr/>
        </p:nvSpPr>
        <p:spPr>
          <a:xfrm>
            <a:off x="7204319" y="3253625"/>
            <a:ext cx="1791818" cy="124034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Gifts</a:t>
            </a:r>
          </a:p>
        </p:txBody>
      </p:sp>
      <p:sp>
        <p:nvSpPr>
          <p:cNvPr id="17" name="Oval 16">
            <a:extLst>
              <a:ext uri="{FF2B5EF4-FFF2-40B4-BE49-F238E27FC236}">
                <a16:creationId xmlns:a16="http://schemas.microsoft.com/office/drawing/2014/main" id="{0408D057-D472-0097-4259-0FC3CBAA5618}"/>
              </a:ext>
            </a:extLst>
          </p:cNvPr>
          <p:cNvSpPr/>
          <p:nvPr/>
        </p:nvSpPr>
        <p:spPr>
          <a:xfrm>
            <a:off x="6700068" y="931039"/>
            <a:ext cx="1801978" cy="1432992"/>
          </a:xfrm>
          <a:prstGeom prst="ellipse">
            <a:avLst/>
          </a:prstGeom>
          <a:solidFill>
            <a:schemeClr val="tx1"/>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Wishes</a:t>
            </a:r>
          </a:p>
        </p:txBody>
      </p:sp>
      <p:sp>
        <p:nvSpPr>
          <p:cNvPr id="18" name="Oval 17">
            <a:extLst>
              <a:ext uri="{FF2B5EF4-FFF2-40B4-BE49-F238E27FC236}">
                <a16:creationId xmlns:a16="http://schemas.microsoft.com/office/drawing/2014/main" id="{C27EE5E7-2E1D-8879-CAF0-4DFF03BC75E2}"/>
              </a:ext>
            </a:extLst>
          </p:cNvPr>
          <p:cNvSpPr/>
          <p:nvPr/>
        </p:nvSpPr>
        <p:spPr>
          <a:xfrm>
            <a:off x="1404116" y="5036540"/>
            <a:ext cx="1872208" cy="1414184"/>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Care</a:t>
            </a:r>
          </a:p>
        </p:txBody>
      </p:sp>
      <p:sp>
        <p:nvSpPr>
          <p:cNvPr id="19" name="Oval 18">
            <a:extLst>
              <a:ext uri="{FF2B5EF4-FFF2-40B4-BE49-F238E27FC236}">
                <a16:creationId xmlns:a16="http://schemas.microsoft.com/office/drawing/2014/main" id="{CD34AF90-BBAE-5E1C-48FA-3918F3A25065}"/>
              </a:ext>
            </a:extLst>
          </p:cNvPr>
          <p:cNvSpPr/>
          <p:nvPr/>
        </p:nvSpPr>
        <p:spPr>
          <a:xfrm>
            <a:off x="5431584" y="691314"/>
            <a:ext cx="1584176" cy="1320502"/>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Claims</a:t>
            </a:r>
          </a:p>
        </p:txBody>
      </p:sp>
      <p:sp>
        <p:nvSpPr>
          <p:cNvPr id="20" name="Oval 19">
            <a:extLst>
              <a:ext uri="{FF2B5EF4-FFF2-40B4-BE49-F238E27FC236}">
                <a16:creationId xmlns:a16="http://schemas.microsoft.com/office/drawing/2014/main" id="{E9AADE3E-2335-4EC9-C6A2-32F297E896A6}"/>
              </a:ext>
            </a:extLst>
          </p:cNvPr>
          <p:cNvSpPr/>
          <p:nvPr/>
        </p:nvSpPr>
        <p:spPr>
          <a:xfrm>
            <a:off x="7024835" y="2011816"/>
            <a:ext cx="1886124" cy="143722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dirty="0"/>
              <a:t>Inheritance Tax / Capital Gains Tax</a:t>
            </a:r>
          </a:p>
        </p:txBody>
      </p:sp>
      <p:sp>
        <p:nvSpPr>
          <p:cNvPr id="21" name="TextBox 20">
            <a:extLst>
              <a:ext uri="{FF2B5EF4-FFF2-40B4-BE49-F238E27FC236}">
                <a16:creationId xmlns:a16="http://schemas.microsoft.com/office/drawing/2014/main" id="{780798B4-89DC-381D-A159-2D4426C905D0}"/>
              </a:ext>
            </a:extLst>
          </p:cNvPr>
          <p:cNvSpPr txBox="1"/>
          <p:nvPr/>
        </p:nvSpPr>
        <p:spPr>
          <a:xfrm>
            <a:off x="2358626" y="2719229"/>
            <a:ext cx="1216066" cy="369332"/>
          </a:xfrm>
          <a:prstGeom prst="rect">
            <a:avLst/>
          </a:prstGeom>
          <a:noFill/>
        </p:spPr>
        <p:txBody>
          <a:bodyPr wrap="square" rtlCol="0">
            <a:spAutoFit/>
          </a:bodyPr>
          <a:lstStyle/>
          <a:p>
            <a:r>
              <a:rPr lang="en-GB" b="1" dirty="0">
                <a:solidFill>
                  <a:srgbClr val="1C1C1C"/>
                </a:solidFill>
              </a:rPr>
              <a:t>Solicitor</a:t>
            </a:r>
          </a:p>
        </p:txBody>
      </p:sp>
      <p:sp>
        <p:nvSpPr>
          <p:cNvPr id="22" name="TextBox 21">
            <a:extLst>
              <a:ext uri="{FF2B5EF4-FFF2-40B4-BE49-F238E27FC236}">
                <a16:creationId xmlns:a16="http://schemas.microsoft.com/office/drawing/2014/main" id="{E3EEABFF-563E-773B-1519-CE971A8ABEF9}"/>
              </a:ext>
            </a:extLst>
          </p:cNvPr>
          <p:cNvSpPr txBox="1"/>
          <p:nvPr/>
        </p:nvSpPr>
        <p:spPr>
          <a:xfrm>
            <a:off x="2166127" y="3823149"/>
            <a:ext cx="1552823" cy="369332"/>
          </a:xfrm>
          <a:prstGeom prst="rect">
            <a:avLst/>
          </a:prstGeom>
          <a:noFill/>
        </p:spPr>
        <p:txBody>
          <a:bodyPr wrap="square" rtlCol="0">
            <a:spAutoFit/>
          </a:bodyPr>
          <a:lstStyle/>
          <a:p>
            <a:r>
              <a:rPr lang="en-GB" b="1" dirty="0">
                <a:solidFill>
                  <a:srgbClr val="1C1C1C"/>
                </a:solidFill>
              </a:rPr>
              <a:t>Accountant</a:t>
            </a:r>
          </a:p>
        </p:txBody>
      </p:sp>
      <p:sp>
        <p:nvSpPr>
          <p:cNvPr id="23" name="TextBox 22">
            <a:extLst>
              <a:ext uri="{FF2B5EF4-FFF2-40B4-BE49-F238E27FC236}">
                <a16:creationId xmlns:a16="http://schemas.microsoft.com/office/drawing/2014/main" id="{085DE68F-331B-F4F5-58E9-FC0C76296575}"/>
              </a:ext>
            </a:extLst>
          </p:cNvPr>
          <p:cNvSpPr txBox="1"/>
          <p:nvPr/>
        </p:nvSpPr>
        <p:spPr>
          <a:xfrm>
            <a:off x="3747061" y="4497423"/>
            <a:ext cx="1872208" cy="369332"/>
          </a:xfrm>
          <a:prstGeom prst="rect">
            <a:avLst/>
          </a:prstGeom>
          <a:noFill/>
        </p:spPr>
        <p:txBody>
          <a:bodyPr wrap="square" rtlCol="0">
            <a:spAutoFit/>
          </a:bodyPr>
          <a:lstStyle/>
          <a:p>
            <a:r>
              <a:rPr lang="en-GB" b="1" dirty="0">
                <a:solidFill>
                  <a:srgbClr val="1C1C1C"/>
                </a:solidFill>
              </a:rPr>
              <a:t>Financial Adviser</a:t>
            </a:r>
          </a:p>
        </p:txBody>
      </p:sp>
      <p:sp>
        <p:nvSpPr>
          <p:cNvPr id="24" name="TextBox 23">
            <a:extLst>
              <a:ext uri="{FF2B5EF4-FFF2-40B4-BE49-F238E27FC236}">
                <a16:creationId xmlns:a16="http://schemas.microsoft.com/office/drawing/2014/main" id="{2052EAFE-B265-3939-FF4C-F53345D0A576}"/>
              </a:ext>
            </a:extLst>
          </p:cNvPr>
          <p:cNvSpPr txBox="1"/>
          <p:nvPr/>
        </p:nvSpPr>
        <p:spPr>
          <a:xfrm>
            <a:off x="5784652" y="2730428"/>
            <a:ext cx="1168444" cy="369332"/>
          </a:xfrm>
          <a:prstGeom prst="rect">
            <a:avLst/>
          </a:prstGeom>
          <a:noFill/>
        </p:spPr>
        <p:txBody>
          <a:bodyPr wrap="square" rtlCol="0">
            <a:spAutoFit/>
          </a:bodyPr>
          <a:lstStyle/>
          <a:p>
            <a:r>
              <a:rPr lang="en-GB" b="1" dirty="0">
                <a:solidFill>
                  <a:srgbClr val="1C1C1C"/>
                </a:solidFill>
              </a:rPr>
              <a:t>Banker</a:t>
            </a:r>
          </a:p>
        </p:txBody>
      </p:sp>
      <p:sp>
        <p:nvSpPr>
          <p:cNvPr id="25" name="TextBox 24">
            <a:extLst>
              <a:ext uri="{FF2B5EF4-FFF2-40B4-BE49-F238E27FC236}">
                <a16:creationId xmlns:a16="http://schemas.microsoft.com/office/drawing/2014/main" id="{1037E013-89E4-EAF5-B51A-16788A034A97}"/>
              </a:ext>
            </a:extLst>
          </p:cNvPr>
          <p:cNvSpPr txBox="1"/>
          <p:nvPr/>
        </p:nvSpPr>
        <p:spPr>
          <a:xfrm>
            <a:off x="5886402" y="3584667"/>
            <a:ext cx="1297509" cy="646331"/>
          </a:xfrm>
          <a:prstGeom prst="rect">
            <a:avLst/>
          </a:prstGeom>
          <a:noFill/>
        </p:spPr>
        <p:txBody>
          <a:bodyPr wrap="square" rtlCol="0">
            <a:spAutoFit/>
          </a:bodyPr>
          <a:lstStyle/>
          <a:p>
            <a:r>
              <a:rPr lang="en-GB" b="1" dirty="0">
                <a:solidFill>
                  <a:srgbClr val="1C1C1C"/>
                </a:solidFill>
              </a:rPr>
              <a:t>Valuer / Surveyor</a:t>
            </a:r>
          </a:p>
        </p:txBody>
      </p:sp>
    </p:spTree>
    <p:extLst>
      <p:ext uri="{BB962C8B-B14F-4D97-AF65-F5344CB8AC3E}">
        <p14:creationId xmlns:p14="http://schemas.microsoft.com/office/powerpoint/2010/main" val="230134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983C-32E9-6B24-0E71-8C1B4A0B9791}"/>
              </a:ext>
            </a:extLst>
          </p:cNvPr>
          <p:cNvSpPr>
            <a:spLocks noGrp="1"/>
          </p:cNvSpPr>
          <p:nvPr>
            <p:ph type="title"/>
          </p:nvPr>
        </p:nvSpPr>
        <p:spPr>
          <a:xfrm>
            <a:off x="457200" y="116632"/>
            <a:ext cx="8229600" cy="1143000"/>
          </a:xfrm>
        </p:spPr>
        <p:txBody>
          <a:bodyPr/>
          <a:lstStyle/>
          <a:p>
            <a:r>
              <a:rPr lang="en-GB" dirty="0"/>
              <a:t>Case Study </a:t>
            </a:r>
          </a:p>
        </p:txBody>
      </p:sp>
      <p:pic>
        <p:nvPicPr>
          <p:cNvPr id="4" name="Content Placeholder 3">
            <a:extLst>
              <a:ext uri="{FF2B5EF4-FFF2-40B4-BE49-F238E27FC236}">
                <a16:creationId xmlns:a16="http://schemas.microsoft.com/office/drawing/2014/main" id="{B583D1AE-2A50-815B-06CD-B9B44F5E49ED}"/>
              </a:ext>
            </a:extLst>
          </p:cNvPr>
          <p:cNvPicPr>
            <a:picLocks noGrp="1" noChangeAspect="1"/>
          </p:cNvPicPr>
          <p:nvPr>
            <p:ph idx="1"/>
          </p:nvPr>
        </p:nvPicPr>
        <p:blipFill>
          <a:blip r:embed="rId2"/>
          <a:srcRect l="8537" t="4998" r="25610"/>
          <a:stretch/>
        </p:blipFill>
        <p:spPr>
          <a:xfrm>
            <a:off x="5409069" y="1072571"/>
            <a:ext cx="1944216" cy="1484317"/>
          </a:xfrm>
          <a:prstGeom prst="rect">
            <a:avLst/>
          </a:prstGeom>
        </p:spPr>
      </p:pic>
      <p:pic>
        <p:nvPicPr>
          <p:cNvPr id="5" name="Picture 4">
            <a:extLst>
              <a:ext uri="{FF2B5EF4-FFF2-40B4-BE49-F238E27FC236}">
                <a16:creationId xmlns:a16="http://schemas.microsoft.com/office/drawing/2014/main" id="{67B47CCF-325A-A288-BEC2-76A145D92149}"/>
              </a:ext>
            </a:extLst>
          </p:cNvPr>
          <p:cNvPicPr>
            <a:picLocks noChangeAspect="1"/>
          </p:cNvPicPr>
          <p:nvPr/>
        </p:nvPicPr>
        <p:blipFill>
          <a:blip r:embed="rId3"/>
          <a:srcRect l="32257" t="18529" r="12904" b="-1"/>
          <a:stretch/>
        </p:blipFill>
        <p:spPr>
          <a:xfrm>
            <a:off x="7543215" y="2675491"/>
            <a:ext cx="1224136" cy="1345195"/>
          </a:xfrm>
          <a:prstGeom prst="rect">
            <a:avLst/>
          </a:prstGeom>
        </p:spPr>
      </p:pic>
      <p:pic>
        <p:nvPicPr>
          <p:cNvPr id="6" name="Picture 5">
            <a:extLst>
              <a:ext uri="{FF2B5EF4-FFF2-40B4-BE49-F238E27FC236}">
                <a16:creationId xmlns:a16="http://schemas.microsoft.com/office/drawing/2014/main" id="{19143546-296B-33D4-7341-E0560A760D71}"/>
              </a:ext>
            </a:extLst>
          </p:cNvPr>
          <p:cNvPicPr>
            <a:picLocks noChangeAspect="1"/>
          </p:cNvPicPr>
          <p:nvPr/>
        </p:nvPicPr>
        <p:blipFill>
          <a:blip r:embed="rId4"/>
          <a:srcRect l="36142" t="15990" r="32437" b="24060"/>
          <a:stretch/>
        </p:blipFill>
        <p:spPr>
          <a:xfrm>
            <a:off x="6108677" y="2656419"/>
            <a:ext cx="1244607" cy="1345195"/>
          </a:xfrm>
          <a:prstGeom prst="rect">
            <a:avLst/>
          </a:prstGeom>
        </p:spPr>
      </p:pic>
      <p:pic>
        <p:nvPicPr>
          <p:cNvPr id="1026" name="Picture 2" descr="Free Happy middle aged woman in casual clothes focusing on screen and interacting with smartphone while ironing clothes in light living room of modern apartment Stock Photo">
            <a:extLst>
              <a:ext uri="{FF2B5EF4-FFF2-40B4-BE49-F238E27FC236}">
                <a16:creationId xmlns:a16="http://schemas.microsoft.com/office/drawing/2014/main" id="{DE161076-BC6F-C1E9-2DE9-FFD3B4A9F7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305" t="6148" r="23614" b="26245"/>
          <a:stretch/>
        </p:blipFill>
        <p:spPr bwMode="auto">
          <a:xfrm>
            <a:off x="4277617" y="2684384"/>
            <a:ext cx="1512168" cy="13451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F4F6DC-6FCF-94B0-E2B3-AA6F2B244CB3}"/>
              </a:ext>
            </a:extLst>
          </p:cNvPr>
          <p:cNvSpPr txBox="1"/>
          <p:nvPr/>
        </p:nvSpPr>
        <p:spPr>
          <a:xfrm>
            <a:off x="376648" y="1124744"/>
            <a:ext cx="4089395" cy="4247317"/>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1C1C1C"/>
                </a:solidFill>
              </a:rPr>
              <a:t>Main Residence </a:t>
            </a:r>
            <a:r>
              <a:rPr lang="en-GB" sz="1600" dirty="0">
                <a:solidFill>
                  <a:schemeClr val="tx2"/>
                </a:solidFill>
              </a:rPr>
              <a:t>(England)  </a:t>
            </a:r>
            <a:r>
              <a:rPr lang="en-GB" dirty="0">
                <a:solidFill>
                  <a:srgbClr val="1C1C1C"/>
                </a:solidFill>
              </a:rPr>
              <a:t>£600,000</a:t>
            </a:r>
          </a:p>
          <a:p>
            <a:pPr marL="285750" indent="-285750">
              <a:buFont typeface="Arial" panose="020B0604020202020204" pitchFamily="34" charset="0"/>
              <a:buChar char="•"/>
            </a:pPr>
            <a:r>
              <a:rPr lang="en-GB" dirty="0">
                <a:solidFill>
                  <a:srgbClr val="1C1C1C"/>
                </a:solidFill>
              </a:rPr>
              <a:t>Land  </a:t>
            </a:r>
            <a:r>
              <a:rPr lang="en-GB" dirty="0">
                <a:solidFill>
                  <a:schemeClr val="tx2"/>
                </a:solidFill>
              </a:rPr>
              <a:t>		                </a:t>
            </a:r>
            <a:r>
              <a:rPr lang="en-GB" dirty="0">
                <a:solidFill>
                  <a:srgbClr val="1C1C1C"/>
                </a:solidFill>
              </a:rPr>
              <a:t>£300,000</a:t>
            </a:r>
          </a:p>
          <a:p>
            <a:pPr marL="285750" indent="-285750">
              <a:buFont typeface="Arial" panose="020B0604020202020204" pitchFamily="34" charset="0"/>
              <a:buChar char="•"/>
            </a:pPr>
            <a:r>
              <a:rPr lang="en-GB" dirty="0">
                <a:solidFill>
                  <a:srgbClr val="1C1C1C"/>
                </a:solidFill>
              </a:rPr>
              <a:t>Cash, savings and </a:t>
            </a:r>
          </a:p>
          <a:p>
            <a:r>
              <a:rPr lang="en-GB" dirty="0">
                <a:solidFill>
                  <a:srgbClr val="1C1C1C"/>
                </a:solidFill>
              </a:rPr>
              <a:t>      Investments                        £600,000</a:t>
            </a:r>
          </a:p>
          <a:p>
            <a:pPr marL="285750" indent="-285750">
              <a:buFont typeface="Arial" panose="020B0604020202020204" pitchFamily="34" charset="0"/>
              <a:buChar char="•"/>
            </a:pPr>
            <a:r>
              <a:rPr lang="en-GB" dirty="0">
                <a:solidFill>
                  <a:srgbClr val="1C1C1C"/>
                </a:solidFill>
              </a:rPr>
              <a:t>Cars		                   £20,000</a:t>
            </a:r>
          </a:p>
          <a:p>
            <a:pPr marL="285750" indent="-285750">
              <a:buFont typeface="Arial" panose="020B0604020202020204" pitchFamily="34" charset="0"/>
              <a:buChar char="•"/>
            </a:pPr>
            <a:r>
              <a:rPr lang="en-GB" dirty="0">
                <a:solidFill>
                  <a:srgbClr val="1C1C1C"/>
                </a:solidFill>
              </a:rPr>
              <a:t>Jewellery	                   £10,000</a:t>
            </a:r>
          </a:p>
          <a:p>
            <a:pPr marL="285750" indent="-285750">
              <a:buFont typeface="Arial" panose="020B0604020202020204" pitchFamily="34" charset="0"/>
              <a:buChar char="•"/>
            </a:pPr>
            <a:r>
              <a:rPr lang="en-GB" dirty="0">
                <a:solidFill>
                  <a:srgbClr val="1C1C1C"/>
                </a:solidFill>
              </a:rPr>
              <a:t>Life insurance policy          £100,000</a:t>
            </a:r>
          </a:p>
          <a:p>
            <a:r>
              <a:rPr lang="en-GB" dirty="0">
                <a:solidFill>
                  <a:schemeClr val="tx2"/>
                </a:solidFill>
              </a:rPr>
              <a:t>     (pays out on first death)</a:t>
            </a:r>
          </a:p>
          <a:p>
            <a:pPr marL="285750" indent="-285750">
              <a:buFont typeface="Arial" panose="020B0604020202020204" pitchFamily="34" charset="0"/>
              <a:buChar char="•"/>
            </a:pPr>
            <a:r>
              <a:rPr lang="en-GB" dirty="0">
                <a:solidFill>
                  <a:srgbClr val="1C1C1C"/>
                </a:solidFill>
              </a:rPr>
              <a:t>Pension Death Benefit      £200,000</a:t>
            </a:r>
          </a:p>
          <a:p>
            <a:r>
              <a:rPr lang="en-GB" dirty="0">
                <a:solidFill>
                  <a:srgbClr val="1C1C1C"/>
                </a:solidFill>
              </a:rPr>
              <a:t>     </a:t>
            </a:r>
            <a:r>
              <a:rPr lang="en-GB" dirty="0">
                <a:solidFill>
                  <a:schemeClr val="bg2"/>
                </a:solidFill>
              </a:rPr>
              <a:t>(not written in Trust)</a:t>
            </a:r>
          </a:p>
          <a:p>
            <a:pPr marL="285750" indent="-285750">
              <a:buFont typeface="Arial" panose="020B0604020202020204" pitchFamily="34" charset="0"/>
              <a:buChar char="•"/>
            </a:pPr>
            <a:r>
              <a:rPr lang="en-GB" dirty="0">
                <a:solidFill>
                  <a:srgbClr val="1C1C1C"/>
                </a:solidFill>
              </a:rPr>
              <a:t>Company 1 Ltd	             £1,000,000</a:t>
            </a:r>
          </a:p>
          <a:p>
            <a:pPr marL="285750" indent="-285750">
              <a:buFont typeface="Arial" panose="020B0604020202020204" pitchFamily="34" charset="0"/>
              <a:buChar char="•"/>
            </a:pPr>
            <a:r>
              <a:rPr lang="en-GB" dirty="0">
                <a:solidFill>
                  <a:srgbClr val="1C1C1C"/>
                </a:solidFill>
              </a:rPr>
              <a:t>Partnership 1                      </a:t>
            </a:r>
            <a:r>
              <a:rPr lang="en-GB" u="sng" dirty="0">
                <a:solidFill>
                  <a:srgbClr val="1C1C1C"/>
                </a:solidFill>
              </a:rPr>
              <a:t>£400,000        </a:t>
            </a:r>
            <a:r>
              <a:rPr lang="en-GB" dirty="0">
                <a:solidFill>
                  <a:srgbClr val="1C1C1C"/>
                </a:solidFill>
              </a:rPr>
              <a:t>	                               £3,230,000 </a:t>
            </a:r>
          </a:p>
          <a:p>
            <a:pPr marL="285750" indent="-285750">
              <a:buFont typeface="Arial" panose="020B0604020202020204" pitchFamily="34" charset="0"/>
              <a:buChar char="•"/>
            </a:pPr>
            <a:endParaRPr lang="en-GB" dirty="0">
              <a:solidFill>
                <a:srgbClr val="1C1C1C"/>
              </a:solidFill>
            </a:endParaRPr>
          </a:p>
          <a:p>
            <a:r>
              <a:rPr lang="en-GB" dirty="0">
                <a:solidFill>
                  <a:srgbClr val="1C1C1C"/>
                </a:solidFill>
              </a:rPr>
              <a:t>    </a:t>
            </a:r>
          </a:p>
        </p:txBody>
      </p:sp>
      <p:pic>
        <p:nvPicPr>
          <p:cNvPr id="3" name="Picture 2">
            <a:extLst>
              <a:ext uri="{FF2B5EF4-FFF2-40B4-BE49-F238E27FC236}">
                <a16:creationId xmlns:a16="http://schemas.microsoft.com/office/drawing/2014/main" id="{4D52C76E-8384-74F5-8244-F3E3ACB96ADC}"/>
              </a:ext>
            </a:extLst>
          </p:cNvPr>
          <p:cNvPicPr>
            <a:picLocks noChangeAspect="1"/>
          </p:cNvPicPr>
          <p:nvPr/>
        </p:nvPicPr>
        <p:blipFill>
          <a:blip r:embed="rId6"/>
          <a:srcRect l="47652" t="23629" r="14177" b="4136"/>
          <a:stretch/>
        </p:blipFill>
        <p:spPr>
          <a:xfrm>
            <a:off x="6815779" y="4120237"/>
            <a:ext cx="654916" cy="1143000"/>
          </a:xfrm>
          <a:prstGeom prst="rect">
            <a:avLst/>
          </a:prstGeom>
        </p:spPr>
      </p:pic>
      <p:pic>
        <p:nvPicPr>
          <p:cNvPr id="8" name="Picture 7">
            <a:extLst>
              <a:ext uri="{FF2B5EF4-FFF2-40B4-BE49-F238E27FC236}">
                <a16:creationId xmlns:a16="http://schemas.microsoft.com/office/drawing/2014/main" id="{67130173-5C24-1EBC-7F33-E619E40EA2B7}"/>
              </a:ext>
            </a:extLst>
          </p:cNvPr>
          <p:cNvPicPr>
            <a:picLocks noChangeAspect="1"/>
          </p:cNvPicPr>
          <p:nvPr/>
        </p:nvPicPr>
        <p:blipFill>
          <a:blip r:embed="rId7"/>
          <a:srcRect l="52116" t="8829" r="7286" b="832"/>
          <a:stretch/>
        </p:blipFill>
        <p:spPr>
          <a:xfrm>
            <a:off x="4210651" y="4120237"/>
            <a:ext cx="654916" cy="1126330"/>
          </a:xfrm>
          <a:prstGeom prst="rect">
            <a:avLst/>
          </a:prstGeom>
        </p:spPr>
      </p:pic>
      <p:pic>
        <p:nvPicPr>
          <p:cNvPr id="9" name="Picture 8">
            <a:extLst>
              <a:ext uri="{FF2B5EF4-FFF2-40B4-BE49-F238E27FC236}">
                <a16:creationId xmlns:a16="http://schemas.microsoft.com/office/drawing/2014/main" id="{BB2BDCE9-92BD-77A6-4DB3-6EEE406BC657}"/>
              </a:ext>
            </a:extLst>
          </p:cNvPr>
          <p:cNvPicPr>
            <a:picLocks noChangeAspect="1"/>
          </p:cNvPicPr>
          <p:nvPr/>
        </p:nvPicPr>
        <p:blipFill>
          <a:blip r:embed="rId8"/>
          <a:srcRect l="9539" t="34627" r="68227" b="15954"/>
          <a:stretch/>
        </p:blipFill>
        <p:spPr>
          <a:xfrm>
            <a:off x="5171040" y="4164426"/>
            <a:ext cx="731169" cy="1126331"/>
          </a:xfrm>
          <a:prstGeom prst="rect">
            <a:avLst/>
          </a:prstGeom>
        </p:spPr>
      </p:pic>
      <p:pic>
        <p:nvPicPr>
          <p:cNvPr id="10" name="Picture 9">
            <a:extLst>
              <a:ext uri="{FF2B5EF4-FFF2-40B4-BE49-F238E27FC236}">
                <a16:creationId xmlns:a16="http://schemas.microsoft.com/office/drawing/2014/main" id="{D1F715D3-489B-5837-7C82-2553FB0FD192}"/>
              </a:ext>
            </a:extLst>
          </p:cNvPr>
          <p:cNvPicPr>
            <a:picLocks noChangeAspect="1"/>
          </p:cNvPicPr>
          <p:nvPr/>
        </p:nvPicPr>
        <p:blipFill>
          <a:blip r:embed="rId9"/>
          <a:srcRect l="25295" t="6237" r="26128" b="16972"/>
          <a:stretch/>
        </p:blipFill>
        <p:spPr>
          <a:xfrm>
            <a:off x="6064463" y="4139950"/>
            <a:ext cx="731169" cy="1123287"/>
          </a:xfrm>
          <a:prstGeom prst="rect">
            <a:avLst/>
          </a:prstGeom>
        </p:spPr>
      </p:pic>
      <p:sp>
        <p:nvSpPr>
          <p:cNvPr id="11" name="TextBox 10">
            <a:extLst>
              <a:ext uri="{FF2B5EF4-FFF2-40B4-BE49-F238E27FC236}">
                <a16:creationId xmlns:a16="http://schemas.microsoft.com/office/drawing/2014/main" id="{017D0EE5-696E-EF0B-9397-DFC347AC755A}"/>
              </a:ext>
            </a:extLst>
          </p:cNvPr>
          <p:cNvSpPr txBox="1"/>
          <p:nvPr/>
        </p:nvSpPr>
        <p:spPr>
          <a:xfrm>
            <a:off x="7859210" y="4350861"/>
            <a:ext cx="1008112" cy="646331"/>
          </a:xfrm>
          <a:prstGeom prst="rect">
            <a:avLst/>
          </a:prstGeom>
          <a:noFill/>
        </p:spPr>
        <p:txBody>
          <a:bodyPr wrap="square" rtlCol="0">
            <a:spAutoFit/>
          </a:bodyPr>
          <a:lstStyle/>
          <a:p>
            <a:pPr algn="ctr"/>
            <a:r>
              <a:rPr lang="en-GB" dirty="0"/>
              <a:t>No children</a:t>
            </a:r>
          </a:p>
        </p:txBody>
      </p:sp>
      <p:pic>
        <p:nvPicPr>
          <p:cNvPr id="12" name="Picture 11">
            <a:extLst>
              <a:ext uri="{FF2B5EF4-FFF2-40B4-BE49-F238E27FC236}">
                <a16:creationId xmlns:a16="http://schemas.microsoft.com/office/drawing/2014/main" id="{52EE051D-38BC-8BC0-CAA4-763310FFFE81}"/>
              </a:ext>
            </a:extLst>
          </p:cNvPr>
          <p:cNvPicPr>
            <a:picLocks noChangeAspect="1"/>
          </p:cNvPicPr>
          <p:nvPr/>
        </p:nvPicPr>
        <p:blipFill>
          <a:blip r:embed="rId10"/>
          <a:srcRect l="32804" t="14441" r="15363" b="4586"/>
          <a:stretch/>
        </p:blipFill>
        <p:spPr>
          <a:xfrm>
            <a:off x="3774033" y="5398402"/>
            <a:ext cx="654915" cy="832898"/>
          </a:xfrm>
          <a:prstGeom prst="rect">
            <a:avLst/>
          </a:prstGeom>
        </p:spPr>
      </p:pic>
      <p:pic>
        <p:nvPicPr>
          <p:cNvPr id="13" name="Picture 12">
            <a:extLst>
              <a:ext uri="{FF2B5EF4-FFF2-40B4-BE49-F238E27FC236}">
                <a16:creationId xmlns:a16="http://schemas.microsoft.com/office/drawing/2014/main" id="{F421CA65-35A7-87EA-2893-C5E122E6570E}"/>
              </a:ext>
            </a:extLst>
          </p:cNvPr>
          <p:cNvPicPr>
            <a:picLocks noChangeAspect="1"/>
          </p:cNvPicPr>
          <p:nvPr/>
        </p:nvPicPr>
        <p:blipFill>
          <a:blip r:embed="rId11"/>
          <a:srcRect t="8474" r="14011"/>
          <a:stretch/>
        </p:blipFill>
        <p:spPr>
          <a:xfrm>
            <a:off x="6160463" y="5413892"/>
            <a:ext cx="522769" cy="837927"/>
          </a:xfrm>
          <a:prstGeom prst="rect">
            <a:avLst/>
          </a:prstGeom>
        </p:spPr>
      </p:pic>
      <p:pic>
        <p:nvPicPr>
          <p:cNvPr id="14" name="Picture 13">
            <a:extLst>
              <a:ext uri="{FF2B5EF4-FFF2-40B4-BE49-F238E27FC236}">
                <a16:creationId xmlns:a16="http://schemas.microsoft.com/office/drawing/2014/main" id="{0DAA13EA-85F0-AB10-CC16-A6E0B951F258}"/>
              </a:ext>
            </a:extLst>
          </p:cNvPr>
          <p:cNvPicPr>
            <a:picLocks noChangeAspect="1"/>
          </p:cNvPicPr>
          <p:nvPr/>
        </p:nvPicPr>
        <p:blipFill>
          <a:blip r:embed="rId12"/>
          <a:srcRect l="30329" r="24556"/>
          <a:stretch/>
        </p:blipFill>
        <p:spPr>
          <a:xfrm>
            <a:off x="5282682" y="5425230"/>
            <a:ext cx="654426" cy="806070"/>
          </a:xfrm>
          <a:prstGeom prst="rect">
            <a:avLst/>
          </a:prstGeom>
        </p:spPr>
      </p:pic>
      <p:sp>
        <p:nvSpPr>
          <p:cNvPr id="15" name="TextBox 14">
            <a:extLst>
              <a:ext uri="{FF2B5EF4-FFF2-40B4-BE49-F238E27FC236}">
                <a16:creationId xmlns:a16="http://schemas.microsoft.com/office/drawing/2014/main" id="{456F3EE6-8D07-2B6C-8314-76BBC09F3862}"/>
              </a:ext>
            </a:extLst>
          </p:cNvPr>
          <p:cNvSpPr txBox="1"/>
          <p:nvPr/>
        </p:nvSpPr>
        <p:spPr>
          <a:xfrm>
            <a:off x="6871956" y="5454332"/>
            <a:ext cx="962657" cy="923330"/>
          </a:xfrm>
          <a:prstGeom prst="rect">
            <a:avLst/>
          </a:prstGeom>
          <a:noFill/>
        </p:spPr>
        <p:txBody>
          <a:bodyPr wrap="square" rtlCol="0">
            <a:spAutoFit/>
          </a:bodyPr>
          <a:lstStyle/>
          <a:p>
            <a:r>
              <a:rPr lang="en-GB" dirty="0"/>
              <a:t>No children</a:t>
            </a:r>
          </a:p>
          <a:p>
            <a:endParaRPr lang="en-GB" dirty="0"/>
          </a:p>
        </p:txBody>
      </p:sp>
      <p:pic>
        <p:nvPicPr>
          <p:cNvPr id="16" name="Picture 15">
            <a:extLst>
              <a:ext uri="{FF2B5EF4-FFF2-40B4-BE49-F238E27FC236}">
                <a16:creationId xmlns:a16="http://schemas.microsoft.com/office/drawing/2014/main" id="{BF0FE17B-1D9D-D23E-2717-2C43DFF06C73}"/>
              </a:ext>
            </a:extLst>
          </p:cNvPr>
          <p:cNvPicPr>
            <a:picLocks noChangeAspect="1"/>
          </p:cNvPicPr>
          <p:nvPr/>
        </p:nvPicPr>
        <p:blipFill>
          <a:blip r:embed="rId13"/>
          <a:srcRect l="15973" t="7002" r="20388"/>
          <a:stretch/>
        </p:blipFill>
        <p:spPr>
          <a:xfrm>
            <a:off x="4466044" y="5425230"/>
            <a:ext cx="654426" cy="806070"/>
          </a:xfrm>
          <a:prstGeom prst="rect">
            <a:avLst/>
          </a:prstGeom>
        </p:spPr>
      </p:pic>
    </p:spTree>
    <p:extLst>
      <p:ext uri="{BB962C8B-B14F-4D97-AF65-F5344CB8AC3E}">
        <p14:creationId xmlns:p14="http://schemas.microsoft.com/office/powerpoint/2010/main" val="2183611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DD03E2-525C-0EA4-830E-F1E62F4E4844}"/>
              </a:ext>
            </a:extLst>
          </p:cNvPr>
          <p:cNvSpPr txBox="1"/>
          <p:nvPr/>
        </p:nvSpPr>
        <p:spPr>
          <a:xfrm>
            <a:off x="611560" y="1064925"/>
            <a:ext cx="4104456" cy="4801314"/>
          </a:xfrm>
          <a:prstGeom prst="rect">
            <a:avLst/>
          </a:prstGeom>
          <a:noFill/>
        </p:spPr>
        <p:txBody>
          <a:bodyPr wrap="square" rtlCol="0">
            <a:spAutoFit/>
          </a:bodyPr>
          <a:lstStyle/>
          <a:p>
            <a:r>
              <a:rPr lang="en-GB" dirty="0">
                <a:solidFill>
                  <a:srgbClr val="1C1C1C"/>
                </a:solidFill>
              </a:rPr>
              <a:t>Main Residence                  £600,000</a:t>
            </a:r>
          </a:p>
          <a:p>
            <a:r>
              <a:rPr lang="en-GB" dirty="0">
                <a:solidFill>
                  <a:srgbClr val="1C1C1C"/>
                </a:solidFill>
              </a:rPr>
              <a:t>Land  </a:t>
            </a:r>
            <a:r>
              <a:rPr lang="en-GB" dirty="0">
                <a:solidFill>
                  <a:schemeClr val="tx2"/>
                </a:solidFill>
              </a:rPr>
              <a:t>		           </a:t>
            </a:r>
            <a:r>
              <a:rPr lang="en-GB" dirty="0">
                <a:solidFill>
                  <a:srgbClr val="1C1C1C"/>
                </a:solidFill>
              </a:rPr>
              <a:t>£300,000</a:t>
            </a:r>
          </a:p>
          <a:p>
            <a:r>
              <a:rPr lang="en-GB" dirty="0">
                <a:solidFill>
                  <a:srgbClr val="1C1C1C"/>
                </a:solidFill>
              </a:rPr>
              <a:t>Cash, savings and </a:t>
            </a:r>
          </a:p>
          <a:p>
            <a:r>
              <a:rPr lang="en-GB" dirty="0">
                <a:solidFill>
                  <a:srgbClr val="1C1C1C"/>
                </a:solidFill>
              </a:rPr>
              <a:t>Investments                         £600,000</a:t>
            </a:r>
          </a:p>
          <a:p>
            <a:r>
              <a:rPr lang="en-GB" dirty="0">
                <a:solidFill>
                  <a:srgbClr val="1C1C1C"/>
                </a:solidFill>
              </a:rPr>
              <a:t>Cars		              £20,000</a:t>
            </a:r>
          </a:p>
          <a:p>
            <a:r>
              <a:rPr lang="en-GB" dirty="0">
                <a:solidFill>
                  <a:srgbClr val="1C1C1C"/>
                </a:solidFill>
              </a:rPr>
              <a:t>Jewellery	                               </a:t>
            </a:r>
            <a:r>
              <a:rPr lang="en-GB" u="sng" dirty="0">
                <a:solidFill>
                  <a:srgbClr val="1C1C1C"/>
                </a:solidFill>
              </a:rPr>
              <a:t>£10,000</a:t>
            </a:r>
          </a:p>
          <a:p>
            <a:r>
              <a:rPr lang="en-GB" dirty="0">
                <a:solidFill>
                  <a:srgbClr val="1C1C1C"/>
                </a:solidFill>
              </a:rPr>
              <a:t>		         £1,530,000	</a:t>
            </a:r>
          </a:p>
          <a:p>
            <a:endParaRPr lang="en-GB" dirty="0">
              <a:solidFill>
                <a:srgbClr val="1C1C1C"/>
              </a:solidFill>
            </a:endParaRPr>
          </a:p>
          <a:p>
            <a:r>
              <a:rPr lang="en-GB" dirty="0">
                <a:solidFill>
                  <a:srgbClr val="1C1C1C"/>
                </a:solidFill>
              </a:rPr>
              <a:t>Life insurance policy            £100,000</a:t>
            </a:r>
          </a:p>
          <a:p>
            <a:r>
              <a:rPr lang="en-GB" dirty="0">
                <a:solidFill>
                  <a:schemeClr val="tx2"/>
                </a:solidFill>
              </a:rPr>
              <a:t>(pays out on first death)</a:t>
            </a:r>
          </a:p>
          <a:p>
            <a:r>
              <a:rPr lang="en-GB" dirty="0">
                <a:solidFill>
                  <a:srgbClr val="1C1C1C"/>
                </a:solidFill>
              </a:rPr>
              <a:t>Pension Death Benefit        £200,000</a:t>
            </a:r>
          </a:p>
          <a:p>
            <a:r>
              <a:rPr lang="en-GB" dirty="0">
                <a:solidFill>
                  <a:schemeClr val="bg2"/>
                </a:solidFill>
              </a:rPr>
              <a:t>(not written in Trust)</a:t>
            </a:r>
          </a:p>
          <a:p>
            <a:r>
              <a:rPr lang="en-GB" dirty="0">
                <a:solidFill>
                  <a:srgbClr val="1C1C1C"/>
                </a:solidFill>
              </a:rPr>
              <a:t>Company 1 Ltd 	          £1,000,000</a:t>
            </a:r>
          </a:p>
          <a:p>
            <a:r>
              <a:rPr lang="en-GB" dirty="0">
                <a:solidFill>
                  <a:schemeClr val="tx2"/>
                </a:solidFill>
              </a:rPr>
              <a:t>(No Business Relief)</a:t>
            </a:r>
          </a:p>
          <a:p>
            <a:r>
              <a:rPr lang="en-GB" dirty="0">
                <a:solidFill>
                  <a:srgbClr val="1C1C1C"/>
                </a:solidFill>
              </a:rPr>
              <a:t>Partnership 1 </a:t>
            </a:r>
          </a:p>
          <a:p>
            <a:r>
              <a:rPr lang="en-GB" dirty="0">
                <a:solidFill>
                  <a:schemeClr val="tx2"/>
                </a:solidFill>
              </a:rPr>
              <a:t>(No Business Relief)              </a:t>
            </a:r>
            <a:r>
              <a:rPr lang="en-GB" u="sng" dirty="0">
                <a:solidFill>
                  <a:srgbClr val="1C1C1C"/>
                </a:solidFill>
              </a:rPr>
              <a:t>£400,000        </a:t>
            </a:r>
            <a:r>
              <a:rPr lang="en-GB" dirty="0">
                <a:solidFill>
                  <a:srgbClr val="1C1C1C"/>
                </a:solidFill>
              </a:rPr>
              <a:t>	                            £3,230,000 </a:t>
            </a:r>
          </a:p>
        </p:txBody>
      </p:sp>
      <p:sp>
        <p:nvSpPr>
          <p:cNvPr id="8" name="TextBox 7">
            <a:extLst>
              <a:ext uri="{FF2B5EF4-FFF2-40B4-BE49-F238E27FC236}">
                <a16:creationId xmlns:a16="http://schemas.microsoft.com/office/drawing/2014/main" id="{F53AC0B4-89A3-ED4B-426C-262BBC74D398}"/>
              </a:ext>
            </a:extLst>
          </p:cNvPr>
          <p:cNvSpPr txBox="1"/>
          <p:nvPr/>
        </p:nvSpPr>
        <p:spPr>
          <a:xfrm>
            <a:off x="4355976" y="764704"/>
            <a:ext cx="4608512" cy="5355312"/>
          </a:xfrm>
          <a:prstGeom prst="rect">
            <a:avLst/>
          </a:prstGeom>
          <a:noFill/>
        </p:spPr>
        <p:txBody>
          <a:bodyPr wrap="square" rtlCol="0">
            <a:spAutoFit/>
          </a:bodyPr>
          <a:lstStyle/>
          <a:p>
            <a:pPr algn="ctr"/>
            <a:r>
              <a:rPr lang="en-GB" sz="2000" b="1" u="sng" dirty="0"/>
              <a:t>Inheritance Tax (IHT) Allowances</a:t>
            </a:r>
          </a:p>
          <a:p>
            <a:pPr algn="ctr"/>
            <a:endParaRPr lang="en-GB" dirty="0"/>
          </a:p>
          <a:p>
            <a:r>
              <a:rPr lang="en-GB" dirty="0"/>
              <a:t>  </a:t>
            </a:r>
            <a:r>
              <a:rPr lang="en-GB" dirty="0">
                <a:solidFill>
                  <a:srgbClr val="1C1C1C"/>
                </a:solidFill>
              </a:rPr>
              <a:t>Nil Rate Band (NRB)                         £325,000</a:t>
            </a:r>
          </a:p>
          <a:p>
            <a:r>
              <a:rPr lang="en-GB" dirty="0">
                <a:solidFill>
                  <a:srgbClr val="1C1C1C"/>
                </a:solidFill>
              </a:rPr>
              <a:t>  Nil Rate Band  	                           </a:t>
            </a:r>
            <a:r>
              <a:rPr lang="en-GB" u="sng" dirty="0">
                <a:solidFill>
                  <a:srgbClr val="1C1C1C"/>
                </a:solidFill>
              </a:rPr>
              <a:t>£325,000</a:t>
            </a:r>
          </a:p>
          <a:p>
            <a:r>
              <a:rPr lang="en-GB" dirty="0">
                <a:solidFill>
                  <a:srgbClr val="1C1C1C"/>
                </a:solidFill>
              </a:rPr>
              <a:t>                                                              £650,000</a:t>
            </a:r>
          </a:p>
          <a:p>
            <a:r>
              <a:rPr lang="en-GB" dirty="0">
                <a:solidFill>
                  <a:schemeClr val="tx2"/>
                </a:solidFill>
              </a:rPr>
              <a:t> Spousal Exemption</a:t>
            </a:r>
          </a:p>
          <a:p>
            <a:endParaRPr lang="en-GB" dirty="0">
              <a:solidFill>
                <a:srgbClr val="1C1C1C"/>
              </a:solidFill>
            </a:endParaRPr>
          </a:p>
          <a:p>
            <a:r>
              <a:rPr lang="en-GB" dirty="0"/>
              <a:t>If conditions are met</a:t>
            </a:r>
          </a:p>
          <a:p>
            <a:r>
              <a:rPr lang="en-GB" dirty="0">
                <a:solidFill>
                  <a:srgbClr val="1C1C1C"/>
                </a:solidFill>
              </a:rPr>
              <a:t>Residence Nil Rate Band (RNRB)     £175,000</a:t>
            </a:r>
          </a:p>
          <a:p>
            <a:r>
              <a:rPr lang="en-GB" dirty="0">
                <a:solidFill>
                  <a:srgbClr val="1C1C1C"/>
                </a:solidFill>
              </a:rPr>
              <a:t>Residence Nil Rate Band (RNRB)     </a:t>
            </a:r>
            <a:r>
              <a:rPr lang="en-GB" u="sng" dirty="0">
                <a:solidFill>
                  <a:srgbClr val="1C1C1C"/>
                </a:solidFill>
              </a:rPr>
              <a:t>£175,000</a:t>
            </a:r>
          </a:p>
          <a:p>
            <a:r>
              <a:rPr lang="en-GB" dirty="0"/>
              <a:t>                                                              </a:t>
            </a:r>
            <a:r>
              <a:rPr lang="en-GB" dirty="0">
                <a:solidFill>
                  <a:srgbClr val="1C1C1C"/>
                </a:solidFill>
              </a:rPr>
              <a:t>£350,000</a:t>
            </a:r>
          </a:p>
          <a:p>
            <a:r>
              <a:rPr lang="en-GB" dirty="0"/>
              <a:t>Reduced by £1 for every £2 over £2m</a:t>
            </a:r>
          </a:p>
          <a:p>
            <a:endParaRPr lang="en-GB" dirty="0">
              <a:solidFill>
                <a:srgbClr val="1C1C1C"/>
              </a:solidFill>
            </a:endParaRPr>
          </a:p>
          <a:p>
            <a:r>
              <a:rPr lang="en-GB" dirty="0">
                <a:solidFill>
                  <a:srgbClr val="1C1C1C"/>
                </a:solidFill>
              </a:rPr>
              <a:t>Maximum total                                  £1,000,000</a:t>
            </a:r>
          </a:p>
          <a:p>
            <a:endParaRPr lang="en-GB" dirty="0">
              <a:solidFill>
                <a:srgbClr val="1C1C1C"/>
              </a:solidFill>
            </a:endParaRPr>
          </a:p>
          <a:p>
            <a:r>
              <a:rPr lang="en-GB" dirty="0">
                <a:solidFill>
                  <a:schemeClr val="tx2"/>
                </a:solidFill>
              </a:rPr>
              <a:t>Second Death </a:t>
            </a:r>
            <a:r>
              <a:rPr lang="en-GB" dirty="0">
                <a:solidFill>
                  <a:srgbClr val="1C1C1C"/>
                </a:solidFill>
              </a:rPr>
              <a:t>    £3,230,000 </a:t>
            </a:r>
          </a:p>
          <a:p>
            <a:r>
              <a:rPr lang="en-GB" dirty="0">
                <a:solidFill>
                  <a:srgbClr val="1C1C1C"/>
                </a:solidFill>
              </a:rPr>
              <a:t>Less                     -</a:t>
            </a:r>
            <a:r>
              <a:rPr lang="en-GB" u="sng" dirty="0">
                <a:solidFill>
                  <a:srgbClr val="1C1C1C"/>
                </a:solidFill>
              </a:rPr>
              <a:t>   £650,000</a:t>
            </a:r>
          </a:p>
          <a:p>
            <a:r>
              <a:rPr lang="en-GB" dirty="0">
                <a:solidFill>
                  <a:srgbClr val="1C1C1C"/>
                </a:solidFill>
              </a:rPr>
              <a:t>                             £2,580,000 x 40% IHT</a:t>
            </a:r>
          </a:p>
          <a:p>
            <a:r>
              <a:rPr lang="en-GB" dirty="0">
                <a:solidFill>
                  <a:srgbClr val="1C1C1C"/>
                </a:solidFill>
              </a:rPr>
              <a:t>                             = </a:t>
            </a:r>
            <a:r>
              <a:rPr lang="en-GB" dirty="0">
                <a:solidFill>
                  <a:schemeClr val="tx2"/>
                </a:solidFill>
              </a:rPr>
              <a:t>£1,032,000  potential IHT</a:t>
            </a:r>
          </a:p>
        </p:txBody>
      </p:sp>
    </p:spTree>
    <p:extLst>
      <p:ext uri="{BB962C8B-B14F-4D97-AF65-F5344CB8AC3E}">
        <p14:creationId xmlns:p14="http://schemas.microsoft.com/office/powerpoint/2010/main" val="1835639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9B0BF-DE37-C28E-B4A0-6C35F05539B5}"/>
              </a:ext>
            </a:extLst>
          </p:cNvPr>
          <p:cNvSpPr>
            <a:spLocks noGrp="1"/>
          </p:cNvSpPr>
          <p:nvPr>
            <p:ph idx="1"/>
          </p:nvPr>
        </p:nvSpPr>
        <p:spPr>
          <a:xfrm>
            <a:off x="457200" y="299789"/>
            <a:ext cx="8229600" cy="5217443"/>
          </a:xfrm>
        </p:spPr>
        <p:txBody>
          <a:bodyPr>
            <a:normAutofit/>
          </a:bodyPr>
          <a:lstStyle/>
          <a:p>
            <a:pPr marL="0" indent="0" algn="ctr">
              <a:buNone/>
            </a:pPr>
            <a:r>
              <a:rPr lang="en-GB" sz="2800" b="1" dirty="0">
                <a:solidFill>
                  <a:schemeClr val="tx2"/>
                </a:solidFill>
              </a:rPr>
              <a:t>Business Relief (BR)</a:t>
            </a:r>
          </a:p>
          <a:p>
            <a:pPr marL="0" indent="0">
              <a:buNone/>
            </a:pPr>
            <a:r>
              <a:rPr lang="en-GB" sz="2000" dirty="0">
                <a:solidFill>
                  <a:srgbClr val="1C1C1C"/>
                </a:solidFill>
              </a:rPr>
              <a:t>S105 Inheritance Tax Act (IHTA) 1984 – Relevant business property</a:t>
            </a:r>
          </a:p>
          <a:p>
            <a:pPr marL="0" indent="0">
              <a:buNone/>
            </a:pPr>
            <a:endParaRPr lang="en-GB" sz="2000" dirty="0">
              <a:solidFill>
                <a:srgbClr val="1C1C1C"/>
              </a:solidFill>
            </a:endParaRPr>
          </a:p>
          <a:p>
            <a:pPr marL="0" indent="0">
              <a:buNone/>
            </a:pPr>
            <a:endParaRPr lang="en-GB" dirty="0">
              <a:solidFill>
                <a:srgbClr val="1C1C1C"/>
              </a:solidFill>
            </a:endParaRPr>
          </a:p>
          <a:p>
            <a:pPr marL="0" indent="0">
              <a:buNone/>
            </a:pPr>
            <a:endParaRPr lang="en-GB" dirty="0">
              <a:solidFill>
                <a:srgbClr val="1C1C1C"/>
              </a:solidFill>
            </a:endParaRPr>
          </a:p>
          <a:p>
            <a:pPr marL="0" indent="0">
              <a:buNone/>
            </a:pPr>
            <a:endParaRPr lang="en-GB" sz="2000" dirty="0">
              <a:solidFill>
                <a:srgbClr val="1C1C1C"/>
              </a:solidFill>
            </a:endParaRPr>
          </a:p>
          <a:p>
            <a:pPr marL="0" indent="0">
              <a:buNone/>
            </a:pPr>
            <a:endParaRPr lang="en-GB" sz="2000" dirty="0"/>
          </a:p>
          <a:p>
            <a:pPr marL="0" indent="0">
              <a:buNone/>
            </a:pPr>
            <a:endParaRPr lang="en-GB" sz="2000" dirty="0">
              <a:solidFill>
                <a:srgbClr val="1C1C1C"/>
              </a:solidFill>
            </a:endParaRPr>
          </a:p>
          <a:p>
            <a:pPr marL="0" indent="0">
              <a:buNone/>
            </a:pPr>
            <a:endParaRPr lang="en-GB" sz="2000" dirty="0"/>
          </a:p>
          <a:p>
            <a:pPr marL="0" indent="0">
              <a:buNone/>
            </a:pPr>
            <a:endParaRPr lang="en-GB" sz="2000" dirty="0">
              <a:solidFill>
                <a:srgbClr val="1C1C1C"/>
              </a:solidFill>
            </a:endParaRPr>
          </a:p>
          <a:p>
            <a:pPr marL="0" indent="0">
              <a:buNone/>
            </a:pPr>
            <a:endParaRPr lang="en-GB" sz="2000" dirty="0">
              <a:solidFill>
                <a:srgbClr val="1C1C1C"/>
              </a:solidFill>
            </a:endParaRPr>
          </a:p>
        </p:txBody>
      </p:sp>
      <p:graphicFrame>
        <p:nvGraphicFramePr>
          <p:cNvPr id="6" name="Table 5">
            <a:extLst>
              <a:ext uri="{FF2B5EF4-FFF2-40B4-BE49-F238E27FC236}">
                <a16:creationId xmlns:a16="http://schemas.microsoft.com/office/drawing/2014/main" id="{A389F053-EBAA-B919-0A42-2CC24BE0C8FA}"/>
              </a:ext>
            </a:extLst>
          </p:cNvPr>
          <p:cNvGraphicFramePr>
            <a:graphicFrameLocks noGrp="1"/>
          </p:cNvGraphicFramePr>
          <p:nvPr>
            <p:extLst>
              <p:ext uri="{D42A27DB-BD31-4B8C-83A1-F6EECF244321}">
                <p14:modId xmlns:p14="http://schemas.microsoft.com/office/powerpoint/2010/main" val="3014601550"/>
              </p:ext>
            </p:extLst>
          </p:nvPr>
        </p:nvGraphicFramePr>
        <p:xfrm>
          <a:off x="539552" y="1249434"/>
          <a:ext cx="6521696" cy="4297574"/>
        </p:xfrm>
        <a:graphic>
          <a:graphicData uri="http://schemas.openxmlformats.org/drawingml/2006/table">
            <a:tbl>
              <a:tblPr firstRow="1" bandRow="1">
                <a:tableStyleId>{5C22544A-7EE6-4342-B048-85BDC9FD1C3A}</a:tableStyleId>
              </a:tblPr>
              <a:tblGrid>
                <a:gridCol w="5805066">
                  <a:extLst>
                    <a:ext uri="{9D8B030D-6E8A-4147-A177-3AD203B41FA5}">
                      <a16:colId xmlns:a16="http://schemas.microsoft.com/office/drawing/2014/main" val="3410120690"/>
                    </a:ext>
                  </a:extLst>
                </a:gridCol>
                <a:gridCol w="716630">
                  <a:extLst>
                    <a:ext uri="{9D8B030D-6E8A-4147-A177-3AD203B41FA5}">
                      <a16:colId xmlns:a16="http://schemas.microsoft.com/office/drawing/2014/main" val="2091042580"/>
                    </a:ext>
                  </a:extLst>
                </a:gridCol>
              </a:tblGrid>
              <a:tr h="457094">
                <a:tc>
                  <a:txBody>
                    <a:bodyPr/>
                    <a:lstStyle/>
                    <a:p>
                      <a:r>
                        <a:rPr lang="en-GB" dirty="0"/>
                        <a:t>Ownership Period – 2 Years</a:t>
                      </a:r>
                    </a:p>
                  </a:txBody>
                  <a:tcPr/>
                </a:tc>
                <a:tc>
                  <a:txBody>
                    <a:bodyPr/>
                    <a:lstStyle/>
                    <a:p>
                      <a:endParaRPr lang="en-GB" dirty="0"/>
                    </a:p>
                  </a:txBody>
                  <a:tcPr/>
                </a:tc>
                <a:extLst>
                  <a:ext uri="{0D108BD9-81ED-4DB2-BD59-A6C34878D82A}">
                    <a16:rowId xmlns:a16="http://schemas.microsoft.com/office/drawing/2014/main" val="921309165"/>
                  </a:ext>
                </a:extLst>
              </a:tr>
              <a:tr h="547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C1C1C"/>
                          </a:solidFill>
                        </a:rPr>
                        <a:t>A Business or an interest in a business </a:t>
                      </a:r>
                      <a:endParaRPr lang="en-GB" dirty="0"/>
                    </a:p>
                    <a:p>
                      <a:endParaRPr lang="en-GB" dirty="0"/>
                    </a:p>
                  </a:txBody>
                  <a:tcPr>
                    <a:solidFill>
                      <a:schemeClr val="accent5">
                        <a:lumMod val="60000"/>
                        <a:lumOff val="40000"/>
                      </a:schemeClr>
                    </a:solidFill>
                  </a:tcPr>
                </a:tc>
                <a:tc>
                  <a:txBody>
                    <a:bodyPr/>
                    <a:lstStyle/>
                    <a:p>
                      <a:r>
                        <a:rPr lang="en-GB" dirty="0">
                          <a:solidFill>
                            <a:srgbClr val="1C1C1C"/>
                          </a:solidFill>
                        </a:rPr>
                        <a:t>100%</a:t>
                      </a:r>
                    </a:p>
                  </a:txBody>
                  <a:tcPr>
                    <a:solidFill>
                      <a:schemeClr val="accent5">
                        <a:lumMod val="60000"/>
                        <a:lumOff val="40000"/>
                      </a:schemeClr>
                    </a:solidFill>
                  </a:tcPr>
                </a:tc>
                <a:extLst>
                  <a:ext uri="{0D108BD9-81ED-4DB2-BD59-A6C34878D82A}">
                    <a16:rowId xmlns:a16="http://schemas.microsoft.com/office/drawing/2014/main" val="656976740"/>
                  </a:ext>
                </a:extLst>
              </a:tr>
              <a:tr h="313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C1C1C"/>
                          </a:solidFill>
                        </a:rPr>
                        <a:t>Unquoted shares, including shares listed on AIM </a:t>
                      </a:r>
                      <a:endParaRPr lang="en-GB" dirty="0">
                        <a:solidFill>
                          <a:srgbClr val="1C1C1C"/>
                        </a:solidFill>
                      </a:endParaRPr>
                    </a:p>
                  </a:txBody>
                  <a:tcPr/>
                </a:tc>
                <a:tc>
                  <a:txBody>
                    <a:bodyPr/>
                    <a:lstStyle/>
                    <a:p>
                      <a:r>
                        <a:rPr lang="en-GB" dirty="0">
                          <a:solidFill>
                            <a:srgbClr val="1C1C1C"/>
                          </a:solidFill>
                        </a:rPr>
                        <a:t>100%</a:t>
                      </a:r>
                    </a:p>
                  </a:txBody>
                  <a:tcPr/>
                </a:tc>
                <a:extLst>
                  <a:ext uri="{0D108BD9-81ED-4DB2-BD59-A6C34878D82A}">
                    <a16:rowId xmlns:a16="http://schemas.microsoft.com/office/drawing/2014/main" val="1303340928"/>
                  </a:ext>
                </a:extLst>
              </a:tr>
              <a:tr h="7826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C1C1C"/>
                          </a:solidFill>
                        </a:rPr>
                        <a:t>Unquoted securities which on their own or combined with other unquoted shares or securities give control of an unquoted company</a:t>
                      </a:r>
                    </a:p>
                  </a:txBody>
                  <a:tcPr/>
                </a:tc>
                <a:tc>
                  <a:txBody>
                    <a:bodyPr/>
                    <a:lstStyle/>
                    <a:p>
                      <a:r>
                        <a:rPr lang="en-GB" dirty="0">
                          <a:solidFill>
                            <a:srgbClr val="1C1C1C"/>
                          </a:solidFill>
                        </a:rPr>
                        <a:t>100%</a:t>
                      </a:r>
                    </a:p>
                  </a:txBody>
                  <a:tcPr/>
                </a:tc>
                <a:extLst>
                  <a:ext uri="{0D108BD9-81ED-4DB2-BD59-A6C34878D82A}">
                    <a16:rowId xmlns:a16="http://schemas.microsoft.com/office/drawing/2014/main" val="2278661234"/>
                  </a:ext>
                </a:extLst>
              </a:tr>
              <a:tr h="313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rPr>
                        <a:t>Quoted shares which give control of the company</a:t>
                      </a:r>
                    </a:p>
                  </a:txBody>
                  <a:tcPr/>
                </a:tc>
                <a:tc>
                  <a:txBody>
                    <a:bodyPr/>
                    <a:lstStyle/>
                    <a:p>
                      <a:r>
                        <a:rPr lang="en-GB" dirty="0">
                          <a:solidFill>
                            <a:srgbClr val="1C1C1C"/>
                          </a:solidFill>
                        </a:rPr>
                        <a:t>50%</a:t>
                      </a:r>
                    </a:p>
                  </a:txBody>
                  <a:tcPr/>
                </a:tc>
                <a:extLst>
                  <a:ext uri="{0D108BD9-81ED-4DB2-BD59-A6C34878D82A}">
                    <a16:rowId xmlns:a16="http://schemas.microsoft.com/office/drawing/2014/main" val="3627738184"/>
                  </a:ext>
                </a:extLst>
              </a:tr>
              <a:tr h="7826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rPr>
                        <a:t>Land or buildings, machinery or plant used wholly or mainly for the purposes of the business carried on by a company or partnership</a:t>
                      </a:r>
                    </a:p>
                  </a:txBody>
                  <a:tcPr>
                    <a:solidFill>
                      <a:schemeClr val="accent5">
                        <a:lumMod val="60000"/>
                        <a:lumOff val="40000"/>
                      </a:schemeClr>
                    </a:solidFill>
                  </a:tcPr>
                </a:tc>
                <a:tc>
                  <a:txBody>
                    <a:bodyPr/>
                    <a:lstStyle/>
                    <a:p>
                      <a:r>
                        <a:rPr lang="en-GB" dirty="0">
                          <a:solidFill>
                            <a:srgbClr val="1C1C1C"/>
                          </a:solidFill>
                        </a:rPr>
                        <a:t>50%</a:t>
                      </a:r>
                    </a:p>
                  </a:txBody>
                  <a:tcPr>
                    <a:solidFill>
                      <a:schemeClr val="accent5">
                        <a:lumMod val="60000"/>
                        <a:lumOff val="40000"/>
                      </a:schemeClr>
                    </a:solidFill>
                  </a:tcPr>
                </a:tc>
                <a:extLst>
                  <a:ext uri="{0D108BD9-81ED-4DB2-BD59-A6C34878D82A}">
                    <a16:rowId xmlns:a16="http://schemas.microsoft.com/office/drawing/2014/main" val="3828388445"/>
                  </a:ext>
                </a:extLst>
              </a:tr>
              <a:tr h="547887">
                <a:tc>
                  <a:txBody>
                    <a:bodyPr/>
                    <a:lstStyle/>
                    <a:p>
                      <a:r>
                        <a:rPr lang="en-GB" dirty="0">
                          <a:solidFill>
                            <a:srgbClr val="1C1C1C"/>
                          </a:solidFill>
                        </a:rPr>
                        <a:t>Land or buildings, machinery or plant available under a life interest and used in a business carried on by the beneficiary</a:t>
                      </a:r>
                    </a:p>
                  </a:txBody>
                  <a:tcPr/>
                </a:tc>
                <a:tc>
                  <a:txBody>
                    <a:bodyPr/>
                    <a:lstStyle/>
                    <a:p>
                      <a:r>
                        <a:rPr lang="en-GB" dirty="0">
                          <a:solidFill>
                            <a:srgbClr val="1C1C1C"/>
                          </a:solidFill>
                        </a:rPr>
                        <a:t>50%</a:t>
                      </a:r>
                    </a:p>
                  </a:txBody>
                  <a:tcPr/>
                </a:tc>
                <a:extLst>
                  <a:ext uri="{0D108BD9-81ED-4DB2-BD59-A6C34878D82A}">
                    <a16:rowId xmlns:a16="http://schemas.microsoft.com/office/drawing/2014/main" val="515242967"/>
                  </a:ext>
                </a:extLst>
              </a:tr>
            </a:tbl>
          </a:graphicData>
        </a:graphic>
      </p:graphicFrame>
      <p:sp>
        <p:nvSpPr>
          <p:cNvPr id="7" name="TextBox 6">
            <a:extLst>
              <a:ext uri="{FF2B5EF4-FFF2-40B4-BE49-F238E27FC236}">
                <a16:creationId xmlns:a16="http://schemas.microsoft.com/office/drawing/2014/main" id="{F5823D8E-717B-C616-F7C7-3BC63CCE5C81}"/>
              </a:ext>
            </a:extLst>
          </p:cNvPr>
          <p:cNvSpPr txBox="1"/>
          <p:nvPr/>
        </p:nvSpPr>
        <p:spPr>
          <a:xfrm>
            <a:off x="7171239" y="1628800"/>
            <a:ext cx="1625552" cy="3970318"/>
          </a:xfrm>
          <a:prstGeom prst="rect">
            <a:avLst/>
          </a:prstGeom>
          <a:noFill/>
        </p:spPr>
        <p:txBody>
          <a:bodyPr wrap="square" rtlCol="0">
            <a:spAutoFit/>
          </a:bodyPr>
          <a:lstStyle/>
          <a:p>
            <a:r>
              <a:rPr lang="en-GB" sz="1200" dirty="0"/>
              <a:t>Owner managed, business – Partnership or Company</a:t>
            </a:r>
          </a:p>
          <a:p>
            <a:endParaRPr lang="en-GB" sz="1200" dirty="0"/>
          </a:p>
          <a:p>
            <a:endParaRPr lang="en-GB" sz="1200" dirty="0"/>
          </a:p>
          <a:p>
            <a:endParaRPr lang="en-GB" sz="1200" dirty="0"/>
          </a:p>
          <a:p>
            <a:r>
              <a:rPr lang="en-GB" sz="1200" dirty="0"/>
              <a:t>Shares in an unlisted trading Company</a:t>
            </a:r>
          </a:p>
          <a:p>
            <a:endParaRPr lang="en-GB" sz="1200" dirty="0"/>
          </a:p>
          <a:p>
            <a:endParaRPr lang="en-GB" sz="1200" dirty="0"/>
          </a:p>
          <a:p>
            <a:endParaRPr lang="en-GB" sz="1200" dirty="0"/>
          </a:p>
          <a:p>
            <a:endParaRPr lang="en-GB" sz="1200" dirty="0"/>
          </a:p>
          <a:p>
            <a:r>
              <a:rPr lang="en-GB" sz="1200" dirty="0"/>
              <a:t>Listed company</a:t>
            </a:r>
          </a:p>
          <a:p>
            <a:endParaRPr lang="en-GB" sz="1200" dirty="0"/>
          </a:p>
          <a:p>
            <a:r>
              <a:rPr lang="en-GB" sz="1200" dirty="0"/>
              <a:t>Land buildings or machinery used in business (held personally) or by Company if Company had control</a:t>
            </a:r>
          </a:p>
          <a:p>
            <a:endParaRPr lang="en-GB" sz="1200" dirty="0"/>
          </a:p>
        </p:txBody>
      </p:sp>
      <p:sp>
        <p:nvSpPr>
          <p:cNvPr id="4" name="TextBox 3">
            <a:extLst>
              <a:ext uri="{FF2B5EF4-FFF2-40B4-BE49-F238E27FC236}">
                <a16:creationId xmlns:a16="http://schemas.microsoft.com/office/drawing/2014/main" id="{163C9A6F-5D9A-F473-7FA0-117CDE582D4A}"/>
              </a:ext>
            </a:extLst>
          </p:cNvPr>
          <p:cNvSpPr txBox="1"/>
          <p:nvPr/>
        </p:nvSpPr>
        <p:spPr>
          <a:xfrm>
            <a:off x="530440" y="5674747"/>
            <a:ext cx="6378135" cy="769441"/>
          </a:xfrm>
          <a:prstGeom prst="rect">
            <a:avLst/>
          </a:prstGeom>
          <a:noFill/>
        </p:spPr>
        <p:txBody>
          <a:bodyPr wrap="square" rtlCol="0">
            <a:spAutoFit/>
          </a:bodyPr>
          <a:lstStyle/>
          <a:p>
            <a:pPr marL="0" indent="0">
              <a:buNone/>
            </a:pPr>
            <a:r>
              <a:rPr lang="en-GB" sz="2600" b="1" dirty="0">
                <a:solidFill>
                  <a:schemeClr val="tx2"/>
                </a:solidFill>
              </a:rPr>
              <a:t>Regarded as Trading </a:t>
            </a:r>
          </a:p>
          <a:p>
            <a:pPr marL="0" indent="0">
              <a:buNone/>
            </a:pPr>
            <a:r>
              <a:rPr lang="en-GB" sz="1800" dirty="0"/>
              <a:t>Farming , Woodland Management, Sporting, shooting and fishing</a:t>
            </a:r>
          </a:p>
        </p:txBody>
      </p:sp>
      <p:pic>
        <p:nvPicPr>
          <p:cNvPr id="5" name="Picture 4">
            <a:extLst>
              <a:ext uri="{FF2B5EF4-FFF2-40B4-BE49-F238E27FC236}">
                <a16:creationId xmlns:a16="http://schemas.microsoft.com/office/drawing/2014/main" id="{42164786-6ACF-2EA3-183E-BDF96B39A681}"/>
              </a:ext>
            </a:extLst>
          </p:cNvPr>
          <p:cNvPicPr>
            <a:picLocks noChangeAspect="1"/>
          </p:cNvPicPr>
          <p:nvPr/>
        </p:nvPicPr>
        <p:blipFill>
          <a:blip r:embed="rId2"/>
          <a:stretch>
            <a:fillRect/>
          </a:stretch>
        </p:blipFill>
        <p:spPr>
          <a:xfrm>
            <a:off x="7082650" y="5434123"/>
            <a:ext cx="1687820" cy="1124088"/>
          </a:xfrm>
          <a:prstGeom prst="rect">
            <a:avLst/>
          </a:prstGeom>
        </p:spPr>
      </p:pic>
    </p:spTree>
    <p:extLst>
      <p:ext uri="{BB962C8B-B14F-4D97-AF65-F5344CB8AC3E}">
        <p14:creationId xmlns:p14="http://schemas.microsoft.com/office/powerpoint/2010/main" val="3510312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3B32-FC8F-8DB9-AFE3-77776568B7A6}"/>
              </a:ext>
            </a:extLst>
          </p:cNvPr>
          <p:cNvSpPr>
            <a:spLocks noGrp="1"/>
          </p:cNvSpPr>
          <p:nvPr>
            <p:ph type="title"/>
          </p:nvPr>
        </p:nvSpPr>
        <p:spPr>
          <a:xfrm>
            <a:off x="539552" y="160337"/>
            <a:ext cx="8229600" cy="748383"/>
          </a:xfrm>
        </p:spPr>
        <p:txBody>
          <a:bodyPr/>
          <a:lstStyle/>
          <a:p>
            <a:r>
              <a:rPr lang="en-GB" dirty="0"/>
              <a:t>Non–qualifying business </a:t>
            </a:r>
          </a:p>
        </p:txBody>
      </p:sp>
      <p:sp>
        <p:nvSpPr>
          <p:cNvPr id="3" name="Content Placeholder 2">
            <a:extLst>
              <a:ext uri="{FF2B5EF4-FFF2-40B4-BE49-F238E27FC236}">
                <a16:creationId xmlns:a16="http://schemas.microsoft.com/office/drawing/2014/main" id="{C3FCE8C0-5DC0-89AB-3CA6-45CE69F877F1}"/>
              </a:ext>
            </a:extLst>
          </p:cNvPr>
          <p:cNvSpPr>
            <a:spLocks noGrp="1"/>
          </p:cNvSpPr>
          <p:nvPr>
            <p:ph idx="1"/>
          </p:nvPr>
        </p:nvSpPr>
        <p:spPr>
          <a:xfrm>
            <a:off x="457200" y="908720"/>
            <a:ext cx="8147248" cy="2808312"/>
          </a:xfrm>
        </p:spPr>
        <p:txBody>
          <a:bodyPr>
            <a:normAutofit fontScale="92500" lnSpcReduction="10000"/>
          </a:bodyPr>
          <a:lstStyle/>
          <a:p>
            <a:r>
              <a:rPr lang="en-GB" sz="2000" dirty="0"/>
              <a:t>Not carried on for gain – not for profit / not on a commercial basis</a:t>
            </a:r>
          </a:p>
          <a:p>
            <a:r>
              <a:rPr lang="en-GB" sz="2000" dirty="0"/>
              <a:t>Subject to a contract for sale or being wound up</a:t>
            </a:r>
          </a:p>
          <a:p>
            <a:r>
              <a:rPr lang="en-GB" sz="2000" dirty="0"/>
              <a:t>Mainly deals with securities, stocks or shares, land or </a:t>
            </a:r>
          </a:p>
          <a:p>
            <a:pPr marL="0" indent="0">
              <a:buNone/>
            </a:pPr>
            <a:r>
              <a:rPr lang="en-GB" sz="2000" dirty="0"/>
              <a:t>      buildings or in making or holding investments</a:t>
            </a:r>
            <a:endParaRPr lang="en-GB" sz="1800" dirty="0"/>
          </a:p>
          <a:p>
            <a:pPr marL="0" indent="0">
              <a:buNone/>
            </a:pPr>
            <a:endParaRPr lang="en-GB" sz="2000" b="1" dirty="0">
              <a:solidFill>
                <a:schemeClr val="tx1"/>
              </a:solidFill>
            </a:endParaRPr>
          </a:p>
          <a:p>
            <a:pPr marL="0" indent="0">
              <a:buNone/>
            </a:pPr>
            <a:r>
              <a:rPr lang="en-GB" sz="2200" b="1" dirty="0">
                <a:solidFill>
                  <a:schemeClr val="tx1"/>
                </a:solidFill>
              </a:rPr>
              <a:t>Excepted Assets</a:t>
            </a:r>
          </a:p>
          <a:p>
            <a:r>
              <a:rPr lang="en-GB" sz="1800" dirty="0"/>
              <a:t>Not being used wholly/mainly for business purposes throughout 2 years before transfer on death or in lifetime; nor</a:t>
            </a:r>
          </a:p>
          <a:p>
            <a:r>
              <a:rPr lang="en-GB" sz="1800" dirty="0"/>
              <a:t>Not required for future use in the business; </a:t>
            </a:r>
            <a:r>
              <a:rPr lang="en-GB" sz="1800" dirty="0">
                <a:solidFill>
                  <a:schemeClr val="tx2"/>
                </a:solidFill>
              </a:rPr>
              <a:t>(cash) – Potential loss of all Business Relief</a:t>
            </a:r>
          </a:p>
          <a:p>
            <a:endParaRPr lang="en-GB" sz="1800" dirty="0">
              <a:solidFill>
                <a:schemeClr val="tx2"/>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solidFill>
                <a:schemeClr val="tx1"/>
              </a:solidFill>
            </a:endParaRPr>
          </a:p>
        </p:txBody>
      </p:sp>
      <p:sp>
        <p:nvSpPr>
          <p:cNvPr id="4" name="TextBox 3">
            <a:extLst>
              <a:ext uri="{FF2B5EF4-FFF2-40B4-BE49-F238E27FC236}">
                <a16:creationId xmlns:a16="http://schemas.microsoft.com/office/drawing/2014/main" id="{0C7FD915-7426-E53D-9154-2C3030A3F648}"/>
              </a:ext>
            </a:extLst>
          </p:cNvPr>
          <p:cNvSpPr txBox="1"/>
          <p:nvPr/>
        </p:nvSpPr>
        <p:spPr>
          <a:xfrm>
            <a:off x="678053" y="3821223"/>
            <a:ext cx="3149617" cy="1261884"/>
          </a:xfrm>
          <a:prstGeom prst="rect">
            <a:avLst/>
          </a:prstGeom>
          <a:noFill/>
        </p:spPr>
        <p:txBody>
          <a:bodyPr wrap="square" rtlCol="0">
            <a:spAutoFit/>
          </a:bodyPr>
          <a:lstStyle/>
          <a:p>
            <a:pPr marL="0" indent="0">
              <a:buNone/>
            </a:pPr>
            <a:r>
              <a:rPr lang="en-GB" sz="2000" b="1" dirty="0"/>
              <a:t>I</a:t>
            </a:r>
            <a:r>
              <a:rPr lang="en-GB" sz="2200" b="1" dirty="0"/>
              <a:t>nvestment income only </a:t>
            </a:r>
          </a:p>
          <a:p>
            <a:pPr marL="0" indent="0">
              <a:buNone/>
            </a:pPr>
            <a:r>
              <a:rPr lang="en-GB" sz="1800" dirty="0">
                <a:solidFill>
                  <a:srgbClr val="1C1C1C"/>
                </a:solidFill>
              </a:rPr>
              <a:t>Property letting business</a:t>
            </a:r>
          </a:p>
          <a:p>
            <a:pPr marL="0" indent="0">
              <a:buNone/>
            </a:pPr>
            <a:r>
              <a:rPr lang="en-GB" sz="1800" dirty="0">
                <a:solidFill>
                  <a:srgbClr val="1C1C1C"/>
                </a:solidFill>
              </a:rPr>
              <a:t>Property dealing business</a:t>
            </a:r>
          </a:p>
          <a:p>
            <a:pPr marL="0" indent="0">
              <a:buNone/>
            </a:pPr>
            <a:r>
              <a:rPr lang="en-GB" sz="1800" dirty="0">
                <a:solidFill>
                  <a:srgbClr val="1C1C1C"/>
                </a:solidFill>
              </a:rPr>
              <a:t>Serviced office business</a:t>
            </a:r>
          </a:p>
        </p:txBody>
      </p:sp>
      <p:sp>
        <p:nvSpPr>
          <p:cNvPr id="6" name="TextBox 5">
            <a:extLst>
              <a:ext uri="{FF2B5EF4-FFF2-40B4-BE49-F238E27FC236}">
                <a16:creationId xmlns:a16="http://schemas.microsoft.com/office/drawing/2014/main" id="{99728A0F-63D1-B927-E88B-635666E524A4}"/>
              </a:ext>
            </a:extLst>
          </p:cNvPr>
          <p:cNvSpPr txBox="1"/>
          <p:nvPr/>
        </p:nvSpPr>
        <p:spPr>
          <a:xfrm>
            <a:off x="4067944" y="3756470"/>
            <a:ext cx="4032448" cy="1600438"/>
          </a:xfrm>
          <a:prstGeom prst="rect">
            <a:avLst/>
          </a:prstGeom>
          <a:noFill/>
        </p:spPr>
        <p:txBody>
          <a:bodyPr wrap="square" rtlCol="0">
            <a:spAutoFit/>
          </a:bodyPr>
          <a:lstStyle/>
          <a:p>
            <a:pPr marL="0" indent="0">
              <a:buNone/>
            </a:pPr>
            <a:r>
              <a:rPr lang="en-GB" sz="2400" b="1" dirty="0">
                <a:solidFill>
                  <a:schemeClr val="tx1"/>
                </a:solidFill>
              </a:rPr>
              <a:t>Borderline</a:t>
            </a:r>
            <a:r>
              <a:rPr lang="en-GB" sz="2600" b="1" dirty="0">
                <a:solidFill>
                  <a:schemeClr val="tx1"/>
                </a:solidFill>
              </a:rPr>
              <a:t> </a:t>
            </a:r>
            <a:r>
              <a:rPr lang="en-GB" sz="1100" dirty="0">
                <a:solidFill>
                  <a:schemeClr val="bg2"/>
                </a:solidFill>
              </a:rPr>
              <a:t>(depends on nature of services provided)</a:t>
            </a:r>
          </a:p>
          <a:p>
            <a:pPr marL="0" indent="0">
              <a:buNone/>
            </a:pPr>
            <a:r>
              <a:rPr lang="en-GB" sz="1800" dirty="0">
                <a:solidFill>
                  <a:srgbClr val="1C1C1C"/>
                </a:solidFill>
              </a:rPr>
              <a:t>Holiday business</a:t>
            </a:r>
          </a:p>
          <a:p>
            <a:pPr marL="0" indent="0">
              <a:buNone/>
            </a:pPr>
            <a:r>
              <a:rPr lang="en-GB" sz="1800" dirty="0">
                <a:solidFill>
                  <a:srgbClr val="1C1C1C"/>
                </a:solidFill>
              </a:rPr>
              <a:t>Property development</a:t>
            </a:r>
          </a:p>
          <a:p>
            <a:pPr marL="0" indent="0">
              <a:buNone/>
            </a:pPr>
            <a:r>
              <a:rPr lang="en-GB" sz="1800" dirty="0">
                <a:solidFill>
                  <a:srgbClr val="1C1C1C"/>
                </a:solidFill>
              </a:rPr>
              <a:t>Various other land related activities</a:t>
            </a:r>
          </a:p>
          <a:p>
            <a:endParaRPr lang="en-GB" dirty="0"/>
          </a:p>
        </p:txBody>
      </p:sp>
      <p:sp>
        <p:nvSpPr>
          <p:cNvPr id="7" name="TextBox 6">
            <a:extLst>
              <a:ext uri="{FF2B5EF4-FFF2-40B4-BE49-F238E27FC236}">
                <a16:creationId xmlns:a16="http://schemas.microsoft.com/office/drawing/2014/main" id="{0886B5BE-A586-B890-7E1C-B3C5306D4AA5}"/>
              </a:ext>
            </a:extLst>
          </p:cNvPr>
          <p:cNvSpPr txBox="1"/>
          <p:nvPr/>
        </p:nvSpPr>
        <p:spPr>
          <a:xfrm>
            <a:off x="6372200" y="1226216"/>
            <a:ext cx="2534013" cy="861774"/>
          </a:xfrm>
          <a:prstGeom prst="rect">
            <a:avLst/>
          </a:prstGeom>
          <a:noFill/>
        </p:spPr>
        <p:txBody>
          <a:bodyPr wrap="square" rtlCol="0">
            <a:spAutoFit/>
          </a:bodyPr>
          <a:lstStyle/>
          <a:p>
            <a:pPr marL="0" indent="0">
              <a:buNone/>
            </a:pPr>
            <a:r>
              <a:rPr lang="en-GB" sz="1000" dirty="0">
                <a:solidFill>
                  <a:schemeClr val="tx2"/>
                </a:solidFill>
              </a:rPr>
              <a:t>unless sale to a company that will carry on the business and the estate will be paid mainly in shares of  that company or if being wound up this is part of the  process to allow the business of the company to continue.</a:t>
            </a:r>
          </a:p>
        </p:txBody>
      </p:sp>
      <p:pic>
        <p:nvPicPr>
          <p:cNvPr id="8" name="Picture 7">
            <a:extLst>
              <a:ext uri="{FF2B5EF4-FFF2-40B4-BE49-F238E27FC236}">
                <a16:creationId xmlns:a16="http://schemas.microsoft.com/office/drawing/2014/main" id="{A7EC21EF-5138-F145-0075-AC2A09986A03}"/>
              </a:ext>
            </a:extLst>
          </p:cNvPr>
          <p:cNvPicPr>
            <a:picLocks noChangeAspect="1"/>
          </p:cNvPicPr>
          <p:nvPr/>
        </p:nvPicPr>
        <p:blipFill>
          <a:blip r:embed="rId2"/>
          <a:srcRect l="29787"/>
          <a:stretch/>
        </p:blipFill>
        <p:spPr>
          <a:xfrm>
            <a:off x="1018008" y="5187298"/>
            <a:ext cx="2376264" cy="1163301"/>
          </a:xfrm>
          <a:prstGeom prst="rect">
            <a:avLst/>
          </a:prstGeom>
        </p:spPr>
      </p:pic>
      <p:pic>
        <p:nvPicPr>
          <p:cNvPr id="9" name="Picture 8">
            <a:extLst>
              <a:ext uri="{FF2B5EF4-FFF2-40B4-BE49-F238E27FC236}">
                <a16:creationId xmlns:a16="http://schemas.microsoft.com/office/drawing/2014/main" id="{E6414ADA-7748-6841-1D03-E3C7E44FF1E1}"/>
              </a:ext>
            </a:extLst>
          </p:cNvPr>
          <p:cNvPicPr>
            <a:picLocks noChangeAspect="1"/>
          </p:cNvPicPr>
          <p:nvPr/>
        </p:nvPicPr>
        <p:blipFill>
          <a:blip r:embed="rId3"/>
          <a:stretch>
            <a:fillRect/>
          </a:stretch>
        </p:blipFill>
        <p:spPr>
          <a:xfrm>
            <a:off x="4283968" y="5187298"/>
            <a:ext cx="2232248" cy="1163301"/>
          </a:xfrm>
          <a:prstGeom prst="rect">
            <a:avLst/>
          </a:prstGeom>
        </p:spPr>
      </p:pic>
    </p:spTree>
    <p:extLst>
      <p:ext uri="{BB962C8B-B14F-4D97-AF65-F5344CB8AC3E}">
        <p14:creationId xmlns:p14="http://schemas.microsoft.com/office/powerpoint/2010/main" val="292001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33CE1-AF60-1735-6367-3A89683DD86A}"/>
              </a:ext>
            </a:extLst>
          </p:cNvPr>
          <p:cNvSpPr>
            <a:spLocks noGrp="1"/>
          </p:cNvSpPr>
          <p:nvPr>
            <p:ph idx="1"/>
          </p:nvPr>
        </p:nvSpPr>
        <p:spPr>
          <a:xfrm>
            <a:off x="457200" y="1052737"/>
            <a:ext cx="4330824" cy="5112567"/>
          </a:xfrm>
        </p:spPr>
        <p:txBody>
          <a:bodyPr>
            <a:normAutofit fontScale="55000" lnSpcReduction="20000"/>
          </a:bodyPr>
          <a:lstStyle/>
          <a:p>
            <a:pPr marL="0" indent="0">
              <a:buNone/>
            </a:pPr>
            <a:r>
              <a:rPr lang="en-GB" dirty="0">
                <a:solidFill>
                  <a:srgbClr val="1C1C1C"/>
                </a:solidFill>
              </a:rPr>
              <a:t>Main Residence                                  £600,000</a:t>
            </a:r>
          </a:p>
          <a:p>
            <a:pPr marL="0" indent="0">
              <a:buNone/>
            </a:pPr>
            <a:r>
              <a:rPr lang="en-GB" dirty="0">
                <a:solidFill>
                  <a:srgbClr val="1C1C1C"/>
                </a:solidFill>
              </a:rPr>
              <a:t>Land  </a:t>
            </a:r>
            <a:r>
              <a:rPr lang="en-GB" dirty="0">
                <a:solidFill>
                  <a:schemeClr val="tx2"/>
                </a:solidFill>
              </a:rPr>
              <a:t>			      </a:t>
            </a:r>
            <a:r>
              <a:rPr lang="en-GB" dirty="0">
                <a:solidFill>
                  <a:srgbClr val="1C1C1C"/>
                </a:solidFill>
              </a:rPr>
              <a:t>£300,000</a:t>
            </a:r>
          </a:p>
          <a:p>
            <a:pPr marL="0" indent="0">
              <a:buNone/>
            </a:pPr>
            <a:r>
              <a:rPr lang="en-GB" dirty="0">
                <a:solidFill>
                  <a:srgbClr val="1C1C1C"/>
                </a:solidFill>
              </a:rPr>
              <a:t>Cash, savings and </a:t>
            </a:r>
          </a:p>
          <a:p>
            <a:pPr marL="0" indent="0">
              <a:buNone/>
            </a:pPr>
            <a:r>
              <a:rPr lang="en-GB" dirty="0">
                <a:solidFill>
                  <a:srgbClr val="1C1C1C"/>
                </a:solidFill>
              </a:rPr>
              <a:t>Investments                                        £600,000</a:t>
            </a:r>
          </a:p>
          <a:p>
            <a:pPr marL="0" indent="0">
              <a:buNone/>
            </a:pPr>
            <a:r>
              <a:rPr lang="en-GB" dirty="0">
                <a:solidFill>
                  <a:srgbClr val="1C1C1C"/>
                </a:solidFill>
              </a:rPr>
              <a:t>Cars		                           £20,000</a:t>
            </a:r>
          </a:p>
          <a:p>
            <a:pPr marL="0" indent="0">
              <a:buNone/>
            </a:pPr>
            <a:r>
              <a:rPr lang="en-GB" dirty="0">
                <a:solidFill>
                  <a:srgbClr val="1C1C1C"/>
                </a:solidFill>
              </a:rPr>
              <a:t>Jewellery	                                              </a:t>
            </a:r>
            <a:r>
              <a:rPr lang="en-GB" u="sng" dirty="0">
                <a:solidFill>
                  <a:srgbClr val="1C1C1C"/>
                </a:solidFill>
              </a:rPr>
              <a:t>£10,000</a:t>
            </a:r>
          </a:p>
          <a:p>
            <a:pPr marL="0" indent="0">
              <a:buNone/>
            </a:pPr>
            <a:r>
              <a:rPr lang="en-GB" dirty="0">
                <a:solidFill>
                  <a:srgbClr val="1C1C1C"/>
                </a:solidFill>
              </a:rPr>
              <a:t>		                      £1,530,000	</a:t>
            </a:r>
          </a:p>
          <a:p>
            <a:pPr marL="0" indent="0">
              <a:buNone/>
            </a:pPr>
            <a:r>
              <a:rPr lang="en-GB" dirty="0">
                <a:solidFill>
                  <a:srgbClr val="1C1C1C"/>
                </a:solidFill>
              </a:rPr>
              <a:t>Company 1 Ltd	                      £1,000,000</a:t>
            </a:r>
          </a:p>
          <a:p>
            <a:pPr marL="0" indent="0">
              <a:buNone/>
            </a:pPr>
            <a:r>
              <a:rPr lang="en-GB" dirty="0">
                <a:solidFill>
                  <a:schemeClr val="tx2"/>
                </a:solidFill>
              </a:rPr>
              <a:t>Business relief 100%</a:t>
            </a:r>
          </a:p>
          <a:p>
            <a:pPr marL="0" indent="0">
              <a:buNone/>
            </a:pPr>
            <a:r>
              <a:rPr lang="en-GB" dirty="0">
                <a:solidFill>
                  <a:srgbClr val="1C1C1C"/>
                </a:solidFill>
              </a:rPr>
              <a:t>Partnership 1 </a:t>
            </a:r>
          </a:p>
          <a:p>
            <a:pPr marL="0" indent="0">
              <a:buNone/>
            </a:pPr>
            <a:r>
              <a:rPr lang="en-GB" dirty="0">
                <a:solidFill>
                  <a:schemeClr val="tx2"/>
                </a:solidFill>
              </a:rPr>
              <a:t>Business Relief 100%                          </a:t>
            </a:r>
            <a:r>
              <a:rPr lang="en-GB" u="sng" dirty="0">
                <a:solidFill>
                  <a:srgbClr val="1C1C1C"/>
                </a:solidFill>
              </a:rPr>
              <a:t>£400,000</a:t>
            </a:r>
            <a:r>
              <a:rPr lang="en-GB" dirty="0">
                <a:solidFill>
                  <a:srgbClr val="1C1C1C"/>
                </a:solidFill>
              </a:rPr>
              <a:t>                         		                       £2,930,000</a:t>
            </a:r>
          </a:p>
          <a:p>
            <a:pPr marL="0" indent="0">
              <a:buNone/>
            </a:pPr>
            <a:r>
              <a:rPr lang="en-GB" dirty="0">
                <a:solidFill>
                  <a:srgbClr val="1C1C1C"/>
                </a:solidFill>
              </a:rPr>
              <a:t>                                         </a:t>
            </a:r>
            <a:endParaRPr lang="en-GB" dirty="0"/>
          </a:p>
          <a:p>
            <a:pPr marL="0" indent="0">
              <a:buNone/>
            </a:pPr>
            <a:r>
              <a:rPr lang="en-GB" dirty="0">
                <a:solidFill>
                  <a:srgbClr val="1C1C1C"/>
                </a:solidFill>
              </a:rPr>
              <a:t>Life insurance policy                           £100,000</a:t>
            </a:r>
          </a:p>
          <a:p>
            <a:pPr marL="0" indent="0">
              <a:buNone/>
            </a:pPr>
            <a:r>
              <a:rPr lang="en-GB" dirty="0">
                <a:solidFill>
                  <a:srgbClr val="1C1C1C"/>
                </a:solidFill>
              </a:rPr>
              <a:t>Pension Death Benefit                       £200,000</a:t>
            </a:r>
          </a:p>
          <a:p>
            <a:pPr marL="0" indent="0">
              <a:buNone/>
            </a:pPr>
            <a:r>
              <a:rPr lang="en-GB" dirty="0">
                <a:solidFill>
                  <a:schemeClr val="tx2"/>
                </a:solidFill>
              </a:rPr>
              <a:t>(both now re-directed via nominations or Trust)</a:t>
            </a:r>
          </a:p>
          <a:p>
            <a:endParaRPr lang="en-GB" dirty="0"/>
          </a:p>
        </p:txBody>
      </p:sp>
      <p:sp>
        <p:nvSpPr>
          <p:cNvPr id="5" name="TextBox 4">
            <a:extLst>
              <a:ext uri="{FF2B5EF4-FFF2-40B4-BE49-F238E27FC236}">
                <a16:creationId xmlns:a16="http://schemas.microsoft.com/office/drawing/2014/main" id="{3F2EDE6B-80B9-AE5B-BC40-AA2CD0B165ED}"/>
              </a:ext>
            </a:extLst>
          </p:cNvPr>
          <p:cNvSpPr txBox="1"/>
          <p:nvPr/>
        </p:nvSpPr>
        <p:spPr>
          <a:xfrm>
            <a:off x="4679504" y="980728"/>
            <a:ext cx="4464496" cy="4524315"/>
          </a:xfrm>
          <a:prstGeom prst="rect">
            <a:avLst/>
          </a:prstGeom>
          <a:noFill/>
        </p:spPr>
        <p:txBody>
          <a:bodyPr wrap="square" rtlCol="0">
            <a:spAutoFit/>
          </a:bodyPr>
          <a:lstStyle/>
          <a:p>
            <a:r>
              <a:rPr lang="en-GB" sz="1800" b="1" u="sng" dirty="0"/>
              <a:t>Revised Inheritance Tax (IHT) calculation</a:t>
            </a:r>
          </a:p>
          <a:p>
            <a:endParaRPr lang="en-GB" b="1" u="sng" dirty="0"/>
          </a:p>
          <a:p>
            <a:r>
              <a:rPr lang="en-GB" dirty="0">
                <a:solidFill>
                  <a:schemeClr val="tx2"/>
                </a:solidFill>
              </a:rPr>
              <a:t>Second Death </a:t>
            </a:r>
            <a:r>
              <a:rPr lang="en-GB" dirty="0">
                <a:solidFill>
                  <a:srgbClr val="1C1C1C"/>
                </a:solidFill>
              </a:rPr>
              <a:t>– £1,530,000</a:t>
            </a:r>
          </a:p>
          <a:p>
            <a:r>
              <a:rPr lang="en-GB" dirty="0">
                <a:solidFill>
                  <a:srgbClr val="1C1C1C"/>
                </a:solidFill>
              </a:rPr>
              <a:t>Less                         </a:t>
            </a:r>
            <a:r>
              <a:rPr lang="en-GB" u="sng" dirty="0">
                <a:solidFill>
                  <a:srgbClr val="1C1C1C"/>
                </a:solidFill>
              </a:rPr>
              <a:t>£650,000</a:t>
            </a:r>
          </a:p>
          <a:p>
            <a:r>
              <a:rPr lang="en-GB" dirty="0">
                <a:solidFill>
                  <a:srgbClr val="1C1C1C"/>
                </a:solidFill>
              </a:rPr>
              <a:t>                                 £880,000 x 40% IHT</a:t>
            </a:r>
          </a:p>
          <a:p>
            <a:r>
              <a:rPr lang="en-GB" dirty="0">
                <a:solidFill>
                  <a:srgbClr val="1C1C1C"/>
                </a:solidFill>
              </a:rPr>
              <a:t>                             = </a:t>
            </a:r>
            <a:r>
              <a:rPr lang="en-GB" dirty="0">
                <a:solidFill>
                  <a:schemeClr val="tx2"/>
                </a:solidFill>
              </a:rPr>
              <a:t>£352,000 potential IHT</a:t>
            </a:r>
          </a:p>
          <a:p>
            <a:endParaRPr lang="en-GB" dirty="0">
              <a:solidFill>
                <a:schemeClr val="tx2"/>
              </a:solidFill>
            </a:endParaRPr>
          </a:p>
          <a:p>
            <a:endParaRPr lang="en-GB" dirty="0">
              <a:solidFill>
                <a:schemeClr val="tx2"/>
              </a:solidFill>
            </a:endParaRPr>
          </a:p>
          <a:p>
            <a:endParaRPr lang="en-GB" dirty="0">
              <a:solidFill>
                <a:schemeClr val="tx2"/>
              </a:solidFill>
            </a:endParaRPr>
          </a:p>
          <a:p>
            <a:r>
              <a:rPr lang="en-GB" dirty="0">
                <a:solidFill>
                  <a:schemeClr val="tx2"/>
                </a:solidFill>
              </a:rPr>
              <a:t>Saving of £560,000 if 100% Business Relief applies</a:t>
            </a:r>
          </a:p>
          <a:p>
            <a:endParaRPr lang="en-GB" dirty="0">
              <a:solidFill>
                <a:schemeClr val="tx2"/>
              </a:solidFill>
            </a:endParaRPr>
          </a:p>
          <a:p>
            <a:endParaRPr lang="en-GB" dirty="0">
              <a:solidFill>
                <a:schemeClr val="tx2"/>
              </a:solidFill>
            </a:endParaRPr>
          </a:p>
          <a:p>
            <a:r>
              <a:rPr lang="en-GB" dirty="0">
                <a:solidFill>
                  <a:schemeClr val="tx2"/>
                </a:solidFill>
              </a:rPr>
              <a:t>Saving of £120,000 IHT</a:t>
            </a:r>
          </a:p>
          <a:p>
            <a:endParaRPr lang="en-GB" dirty="0">
              <a:solidFill>
                <a:schemeClr val="tx2"/>
              </a:solidFill>
            </a:endParaRPr>
          </a:p>
          <a:p>
            <a:r>
              <a:rPr lang="en-GB" b="1" dirty="0">
                <a:solidFill>
                  <a:srgbClr val="1C1C1C"/>
                </a:solidFill>
              </a:rPr>
              <a:t>Total  Saving of £680,000 IHT</a:t>
            </a:r>
          </a:p>
        </p:txBody>
      </p:sp>
    </p:spTree>
    <p:extLst>
      <p:ext uri="{BB962C8B-B14F-4D97-AF65-F5344CB8AC3E}">
        <p14:creationId xmlns:p14="http://schemas.microsoft.com/office/powerpoint/2010/main" val="1299920843"/>
      </p:ext>
    </p:extLst>
  </p:cSld>
  <p:clrMapOvr>
    <a:masterClrMapping/>
  </p:clrMapOvr>
</p:sld>
</file>

<file path=ppt/theme/theme1.xml><?xml version="1.0" encoding="utf-8"?>
<a:theme xmlns:a="http://schemas.openxmlformats.org/drawingml/2006/main" name="Office Theme">
  <a:themeElements>
    <a:clrScheme name="DTM">
      <a:dk1>
        <a:srgbClr val="007C92"/>
      </a:dk1>
      <a:lt1>
        <a:srgbClr val="FFFFFF"/>
      </a:lt1>
      <a:dk2>
        <a:srgbClr val="920075"/>
      </a:dk2>
      <a:lt2>
        <a:srgbClr val="920075"/>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2080</TotalTime>
  <Words>1859</Words>
  <Application>Microsoft Office PowerPoint</Application>
  <PresentationFormat>On-screen Show (4:3)</PresentationFormat>
  <Paragraphs>330</Paragraphs>
  <Slides>16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Future-Proofing  Your Holiday Park Business</vt:lpstr>
      <vt:lpstr>PowerPoint Presentation</vt:lpstr>
      <vt:lpstr>Planning for the ideals and the unknowns</vt:lpstr>
      <vt:lpstr>Estate Planning</vt:lpstr>
      <vt:lpstr>Case Study </vt:lpstr>
      <vt:lpstr>PowerPoint Presentation</vt:lpstr>
      <vt:lpstr>PowerPoint Presentation</vt:lpstr>
      <vt:lpstr>Non–qualifying business </vt:lpstr>
      <vt:lpstr>PowerPoint Presentation</vt:lpstr>
      <vt:lpstr>Estate Planning Options</vt:lpstr>
      <vt:lpstr>PowerPoint Presentation</vt:lpstr>
      <vt:lpstr> </vt:lpstr>
      <vt:lpstr>PowerPoint Presentation</vt:lpstr>
      <vt:lpstr>Wills</vt:lpstr>
      <vt:lpstr>Questions</vt:lpstr>
      <vt:lpstr>PowerPoint Presentation</vt:lpstr>
    </vt:vector>
  </TitlesOfParts>
  <Company>Solex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DTM Legal - Rebecca Allatt</dc:creator>
  <cp:lastModifiedBy>Heather Lally</cp:lastModifiedBy>
  <cp:revision>200</cp:revision>
  <dcterms:created xsi:type="dcterms:W3CDTF">2015-04-24T10:28:09Z</dcterms:created>
  <dcterms:modified xsi:type="dcterms:W3CDTF">2024-09-23T13:16:34Z</dcterms:modified>
</cp:coreProperties>
</file>